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61" r:id="rId2"/>
  </p:sldMasterIdLst>
  <p:notesMasterIdLst>
    <p:notesMasterId r:id="rId24"/>
  </p:notesMasterIdLst>
  <p:sldIdLst>
    <p:sldId id="256" r:id="rId3"/>
    <p:sldId id="257" r:id="rId4"/>
    <p:sldId id="258" r:id="rId5"/>
    <p:sldId id="259" r:id="rId6"/>
    <p:sldId id="260" r:id="rId7"/>
    <p:sldId id="261" r:id="rId8"/>
    <p:sldId id="265" r:id="rId9"/>
    <p:sldId id="262" r:id="rId10"/>
    <p:sldId id="263" r:id="rId11"/>
    <p:sldId id="268" r:id="rId12"/>
    <p:sldId id="266" r:id="rId13"/>
    <p:sldId id="264" r:id="rId14"/>
    <p:sldId id="270" r:id="rId15"/>
    <p:sldId id="271" r:id="rId16"/>
    <p:sldId id="267" r:id="rId17"/>
    <p:sldId id="275" r:id="rId18"/>
    <p:sldId id="269" r:id="rId19"/>
    <p:sldId id="272" r:id="rId20"/>
    <p:sldId id="273" r:id="rId21"/>
    <p:sldId id="276" r:id="rId22"/>
    <p:sldId id="274"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4"/>
  </p:normalViewPr>
  <p:slideViewPr>
    <p:cSldViewPr snapToGrid="0" snapToObjects="1">
      <p:cViewPr varScale="1">
        <p:scale>
          <a:sx n="120" d="100"/>
          <a:sy n="120" d="100"/>
        </p:scale>
        <p:origin x="200"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89213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33548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p:nvPr/>
        </p:nvSpPr>
        <p:spPr>
          <a:xfrm rot="10800000" flipH="1">
            <a:off x="0" y="2984999"/>
            <a:ext cx="9144000" cy="2158500"/>
          </a:xfrm>
          <a:prstGeom prst="rect">
            <a:avLst/>
          </a:prstGeom>
          <a:solidFill>
            <a:schemeClr val="lt1"/>
          </a:solidFill>
          <a:ln>
            <a:noFill/>
          </a:ln>
        </p:spPr>
        <p:txBody>
          <a:bodyPr lIns="91425" tIns="45700" rIns="91425" bIns="45700" anchor="ctr" anchorCtr="0">
            <a:noAutofit/>
          </a:bodyPr>
          <a:lstStyle/>
          <a:p>
            <a:pPr lvl="0">
              <a:spcBef>
                <a:spcPts val="0"/>
              </a:spcBef>
              <a:buNone/>
            </a:pPr>
            <a:endParaRPr/>
          </a:p>
        </p:txBody>
      </p:sp>
      <p:sp>
        <p:nvSpPr>
          <p:cNvPr id="10" name="Shape 10"/>
          <p:cNvSpPr/>
          <p:nvPr/>
        </p:nvSpPr>
        <p:spPr>
          <a:xfrm>
            <a:off x="0" y="2393175"/>
            <a:ext cx="4617372" cy="59050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lvl="0">
              <a:spcBef>
                <a:spcPts val="0"/>
              </a:spcBef>
              <a:buNone/>
            </a:pPr>
            <a:endParaRPr/>
          </a:p>
        </p:txBody>
      </p:sp>
      <p:sp>
        <p:nvSpPr>
          <p:cNvPr id="11" name="Shape 11"/>
          <p:cNvSpPr/>
          <p:nvPr/>
        </p:nvSpPr>
        <p:spPr>
          <a:xfrm rot="10800000" flipH="1">
            <a:off x="0" y="2983958"/>
            <a:ext cx="4617372" cy="571095"/>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lvl="0">
              <a:spcBef>
                <a:spcPts val="0"/>
              </a:spcBef>
              <a:buNone/>
            </a:pPr>
            <a:endParaRPr/>
          </a:p>
        </p:txBody>
      </p:sp>
      <p:sp>
        <p:nvSpPr>
          <p:cNvPr id="12" name="Shape 12"/>
          <p:cNvSpPr txBox="1">
            <a:spLocks noGrp="1"/>
          </p:cNvSpPr>
          <p:nvPr>
            <p:ph type="ctrTitle"/>
          </p:nvPr>
        </p:nvSpPr>
        <p:spPr>
          <a:xfrm>
            <a:off x="685800" y="1746892"/>
            <a:ext cx="7772400" cy="1238099"/>
          </a:xfrm>
          <a:prstGeom prst="rect">
            <a:avLst/>
          </a:prstGeom>
        </p:spPr>
        <p:txBody>
          <a:bodyPr lIns="91425" tIns="91425" rIns="91425" bIns="91425" anchor="b"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13" name="Shape 13"/>
          <p:cNvSpPr txBox="1">
            <a:spLocks noGrp="1"/>
          </p:cNvSpPr>
          <p:nvPr>
            <p:ph type="subTitle" idx="1"/>
          </p:nvPr>
        </p:nvSpPr>
        <p:spPr>
          <a:xfrm>
            <a:off x="685800" y="3093357"/>
            <a:ext cx="7772400" cy="666600"/>
          </a:xfrm>
          <a:prstGeom prst="rect">
            <a:avLst/>
          </a:prstGeom>
        </p:spPr>
        <p:txBody>
          <a:bodyPr lIns="91425" tIns="91425" rIns="91425" bIns="91425" anchor="t" anchorCtr="0"/>
          <a:lstStyle>
            <a:lvl1pPr lvl="0" algn="ctr">
              <a:spcBef>
                <a:spcPts val="0"/>
              </a:spcBef>
              <a:buClr>
                <a:schemeClr val="dk2"/>
              </a:buClr>
              <a:buSzPct val="100000"/>
              <a:buNone/>
              <a:defRPr sz="2400" i="1">
                <a:solidFill>
                  <a:schemeClr val="dk2"/>
                </a:solidFill>
              </a:defRPr>
            </a:lvl1pPr>
            <a:lvl2pPr lvl="1" algn="ctr">
              <a:spcBef>
                <a:spcPts val="0"/>
              </a:spcBef>
              <a:buClr>
                <a:schemeClr val="dk2"/>
              </a:buClr>
              <a:buNone/>
              <a:defRPr i="1">
                <a:solidFill>
                  <a:schemeClr val="dk2"/>
                </a:solidFill>
              </a:defRPr>
            </a:lvl2pPr>
            <a:lvl3pPr lvl="2" algn="ctr">
              <a:spcBef>
                <a:spcPts val="0"/>
              </a:spcBef>
              <a:buClr>
                <a:schemeClr val="dk2"/>
              </a:buClr>
              <a:buNone/>
              <a:defRPr i="1">
                <a:solidFill>
                  <a:schemeClr val="dk2"/>
                </a:solidFill>
              </a:defRPr>
            </a:lvl3pPr>
            <a:lvl4pPr lvl="3" algn="ctr">
              <a:spcBef>
                <a:spcPts val="0"/>
              </a:spcBef>
              <a:buClr>
                <a:schemeClr val="dk2"/>
              </a:buClr>
              <a:buSzPct val="100000"/>
              <a:buNone/>
              <a:defRPr sz="2400" i="1">
                <a:solidFill>
                  <a:schemeClr val="dk2"/>
                </a:solidFill>
              </a:defRPr>
            </a:lvl4pPr>
            <a:lvl5pPr lvl="4" algn="ctr">
              <a:spcBef>
                <a:spcPts val="0"/>
              </a:spcBef>
              <a:buClr>
                <a:schemeClr val="dk2"/>
              </a:buClr>
              <a:buSzPct val="100000"/>
              <a:buNone/>
              <a:defRPr sz="2400" i="1">
                <a:solidFill>
                  <a:schemeClr val="dk2"/>
                </a:solidFill>
              </a:defRPr>
            </a:lvl5pPr>
            <a:lvl6pPr lvl="5" algn="ctr">
              <a:spcBef>
                <a:spcPts val="0"/>
              </a:spcBef>
              <a:buClr>
                <a:schemeClr val="dk2"/>
              </a:buClr>
              <a:buSzPct val="100000"/>
              <a:buNone/>
              <a:defRPr sz="2400" i="1">
                <a:solidFill>
                  <a:schemeClr val="dk2"/>
                </a:solidFill>
              </a:defRPr>
            </a:lvl6pPr>
            <a:lvl7pPr lvl="6" algn="ctr">
              <a:spcBef>
                <a:spcPts val="0"/>
              </a:spcBef>
              <a:buClr>
                <a:schemeClr val="dk2"/>
              </a:buClr>
              <a:buSzPct val="100000"/>
              <a:buNone/>
              <a:defRPr sz="2400" i="1">
                <a:solidFill>
                  <a:schemeClr val="dk2"/>
                </a:solidFill>
              </a:defRPr>
            </a:lvl7pPr>
            <a:lvl8pPr lvl="7" algn="ctr">
              <a:spcBef>
                <a:spcPts val="0"/>
              </a:spcBef>
              <a:buClr>
                <a:schemeClr val="dk2"/>
              </a:buClr>
              <a:buSzPct val="100000"/>
              <a:buNone/>
              <a:defRPr sz="2400" i="1">
                <a:solidFill>
                  <a:schemeClr val="dk2"/>
                </a:solidFill>
              </a:defRPr>
            </a:lvl8pPr>
            <a:lvl9pPr lvl="8" algn="ctr">
              <a:spcBef>
                <a:spcPts val="0"/>
              </a:spcBef>
              <a:buClr>
                <a:schemeClr val="dk2"/>
              </a:buClr>
              <a:buSzPct val="100000"/>
              <a:buNone/>
              <a:defRPr sz="2400" i="1">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aption">
    <p:spTree>
      <p:nvGrpSpPr>
        <p:cNvPr id="1" name="Shape 54"/>
        <p:cNvGrpSpPr/>
        <p:nvPr/>
      </p:nvGrpSpPr>
      <p:grpSpPr>
        <a:xfrm>
          <a:off x="0" y="0"/>
          <a:ext cx="0" cy="0"/>
          <a:chOff x="0" y="0"/>
          <a:chExt cx="0" cy="0"/>
        </a:xfrm>
      </p:grpSpPr>
      <p:sp>
        <p:nvSpPr>
          <p:cNvPr id="55" name="Shape 55"/>
          <p:cNvSpPr txBox="1">
            <a:spLocks noGrp="1"/>
          </p:cNvSpPr>
          <p:nvPr>
            <p:ph type="body" idx="1"/>
          </p:nvPr>
        </p:nvSpPr>
        <p:spPr>
          <a:xfrm>
            <a:off x="457200" y="4406309"/>
            <a:ext cx="8229600" cy="519599"/>
          </a:xfrm>
          <a:prstGeom prst="rect">
            <a:avLst/>
          </a:prstGeom>
        </p:spPr>
        <p:txBody>
          <a:bodyPr lIns="91425" tIns="91425" rIns="91425" bIns="91425" anchor="t" anchorCtr="0"/>
          <a:lstStyle>
            <a:lvl1pPr lvl="0" algn="ctr" rtl="0">
              <a:spcBef>
                <a:spcPts val="360"/>
              </a:spcBef>
              <a:buSzPct val="100000"/>
              <a:buNone/>
              <a:defRPr sz="1800"/>
            </a:lvl1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rot="10800000" flipH="1">
            <a:off x="0" y="1163100"/>
            <a:ext cx="9144000" cy="3980399"/>
          </a:xfrm>
          <a:prstGeom prst="rect">
            <a:avLst/>
          </a:prstGeom>
          <a:solidFill>
            <a:schemeClr val="lt1"/>
          </a:solidFill>
          <a:ln>
            <a:noFill/>
          </a:ln>
        </p:spPr>
        <p:txBody>
          <a:bodyPr lIns="91425" tIns="45700" rIns="91425" bIns="45700" anchor="ctr" anchorCtr="0">
            <a:noAutofit/>
          </a:bodyPr>
          <a:lstStyle/>
          <a:p>
            <a:pPr lvl="0">
              <a:spcBef>
                <a:spcPts val="0"/>
              </a:spcBef>
              <a:buNone/>
            </a:pPr>
            <a:endParaRPr/>
          </a:p>
        </p:txBody>
      </p:sp>
      <p:sp>
        <p:nvSpPr>
          <p:cNvPr id="16" name="Shape 16"/>
          <p:cNvSpPr/>
          <p:nvPr/>
        </p:nvSpPr>
        <p:spPr>
          <a:xfrm flipH="1">
            <a:off x="4526627" y="571349"/>
            <a:ext cx="4617372" cy="59050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lvl="0">
              <a:spcBef>
                <a:spcPts val="0"/>
              </a:spcBef>
              <a:buNone/>
            </a:pPr>
            <a:endParaRPr/>
          </a:p>
        </p:txBody>
      </p:sp>
      <p:sp>
        <p:nvSpPr>
          <p:cNvPr id="17" name="Shape 17"/>
          <p:cNvSpPr/>
          <p:nvPr/>
        </p:nvSpPr>
        <p:spPr>
          <a:xfrm rot="10800000">
            <a:off x="4526627" y="1162132"/>
            <a:ext cx="4617372" cy="571095"/>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lvl="0">
              <a:spcBef>
                <a:spcPts val="0"/>
              </a:spcBef>
              <a:buNone/>
            </a:pPr>
            <a:endParaRPr/>
          </a:p>
        </p:txBody>
      </p:sp>
      <p:sp>
        <p:nvSpPr>
          <p:cNvPr id="18" name="Shape 18"/>
          <p:cNvSpPr txBox="1">
            <a:spLocks noGrp="1"/>
          </p:cNvSpPr>
          <p:nvPr>
            <p:ph type="title"/>
          </p:nvPr>
        </p:nvSpPr>
        <p:spPr>
          <a:xfrm>
            <a:off x="457200" y="205978"/>
            <a:ext cx="8229600" cy="857400"/>
          </a:xfrm>
          <a:prstGeom prst="rect">
            <a:avLst/>
          </a:prstGeom>
        </p:spPr>
        <p:txBody>
          <a:bodyPr lIns="91425" tIns="91425" rIns="91425" bIns="91425" anchor="ctr" anchorCtr="0"/>
          <a:lstStyle>
            <a:lvl1pPr lvl="0">
              <a:spcBef>
                <a:spcPts val="0"/>
              </a:spcBef>
              <a:buFont typeface="Calibri"/>
              <a:defRPr>
                <a:latin typeface="Calibri"/>
                <a:ea typeface="Calibri"/>
                <a:cs typeface="Calibri"/>
                <a:sym typeface="Calibri"/>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lvl="0">
              <a:spcBef>
                <a:spcPts val="0"/>
              </a:spcBef>
              <a:buFont typeface="Calibri"/>
              <a:defRPr>
                <a:latin typeface="Calibri"/>
                <a:ea typeface="Calibri"/>
                <a:cs typeface="Calibri"/>
                <a:sym typeface="Calibri"/>
              </a:defRPr>
            </a:lvl1pPr>
            <a:lvl2pPr lvl="1">
              <a:spcBef>
                <a:spcPts val="0"/>
              </a:spcBef>
              <a:buFont typeface="Calibri"/>
              <a:defRPr>
                <a:latin typeface="Calibri"/>
                <a:ea typeface="Calibri"/>
                <a:cs typeface="Calibri"/>
                <a:sym typeface="Calibri"/>
              </a:defRPr>
            </a:lvl2pPr>
            <a:lvl3pPr lvl="2">
              <a:spcBef>
                <a:spcPts val="0"/>
              </a:spcBef>
              <a:buFont typeface="Calibri"/>
              <a:defRPr>
                <a:latin typeface="Calibri"/>
                <a:ea typeface="Calibri"/>
                <a:cs typeface="Calibri"/>
                <a:sym typeface="Calibri"/>
              </a:defRPr>
            </a:lvl3pPr>
            <a:lvl4pPr lvl="3">
              <a:spcBef>
                <a:spcPts val="0"/>
              </a:spcBef>
              <a:buFont typeface="Calibri"/>
              <a:defRPr>
                <a:latin typeface="Calibri"/>
                <a:ea typeface="Calibri"/>
                <a:cs typeface="Calibri"/>
                <a:sym typeface="Calibri"/>
              </a:defRPr>
            </a:lvl4pPr>
            <a:lvl5pPr lvl="4">
              <a:spcBef>
                <a:spcPts val="0"/>
              </a:spcBef>
              <a:buFont typeface="Calibri"/>
              <a:defRPr>
                <a:latin typeface="Calibri"/>
                <a:ea typeface="Calibri"/>
                <a:cs typeface="Calibri"/>
                <a:sym typeface="Calibri"/>
              </a:defRPr>
            </a:lvl5pPr>
            <a:lvl6pPr lvl="5">
              <a:spcBef>
                <a:spcPts val="0"/>
              </a:spcBef>
              <a:buFont typeface="Calibri"/>
              <a:defRPr>
                <a:latin typeface="Calibri"/>
                <a:ea typeface="Calibri"/>
                <a:cs typeface="Calibri"/>
                <a:sym typeface="Calibri"/>
              </a:defRPr>
            </a:lvl6pPr>
            <a:lvl7pPr lvl="6">
              <a:spcBef>
                <a:spcPts val="0"/>
              </a:spcBef>
              <a:buFont typeface="Calibri"/>
              <a:defRPr>
                <a:latin typeface="Calibri"/>
                <a:ea typeface="Calibri"/>
                <a:cs typeface="Calibri"/>
                <a:sym typeface="Calibri"/>
              </a:defRPr>
            </a:lvl7pPr>
            <a:lvl8pPr lvl="7">
              <a:spcBef>
                <a:spcPts val="0"/>
              </a:spcBef>
              <a:buFont typeface="Calibri"/>
              <a:defRPr>
                <a:latin typeface="Calibri"/>
                <a:ea typeface="Calibri"/>
                <a:cs typeface="Calibri"/>
                <a:sym typeface="Calibri"/>
              </a:defRPr>
            </a:lvl8pPr>
            <a:lvl9pPr lvl="8">
              <a:spcBef>
                <a:spcPts val="0"/>
              </a:spcBef>
              <a:buFont typeface="Calibri"/>
              <a:defRPr>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rot="10800000" flipH="1">
            <a:off x="0" y="1163100"/>
            <a:ext cx="9144000" cy="3980399"/>
          </a:xfrm>
          <a:prstGeom prst="rect">
            <a:avLst/>
          </a:prstGeom>
          <a:solidFill>
            <a:schemeClr val="lt1"/>
          </a:solidFill>
          <a:ln>
            <a:noFill/>
          </a:ln>
        </p:spPr>
        <p:txBody>
          <a:bodyPr lIns="91425" tIns="45700" rIns="91425" bIns="45700" anchor="ctr" anchorCtr="0">
            <a:noAutofit/>
          </a:bodyPr>
          <a:lstStyle/>
          <a:p>
            <a:pPr lvl="0">
              <a:spcBef>
                <a:spcPts val="0"/>
              </a:spcBef>
              <a:buNone/>
            </a:pPr>
            <a:endParaRPr/>
          </a:p>
        </p:txBody>
      </p:sp>
      <p:sp>
        <p:nvSpPr>
          <p:cNvPr id="22" name="Shape 22"/>
          <p:cNvSpPr/>
          <p:nvPr/>
        </p:nvSpPr>
        <p:spPr>
          <a:xfrm rot="10800000">
            <a:off x="4526627" y="1162132"/>
            <a:ext cx="4617372" cy="571095"/>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lvl="0">
              <a:spcBef>
                <a:spcPts val="0"/>
              </a:spcBef>
              <a:buNone/>
            </a:pPr>
            <a:endParaRPr/>
          </a:p>
        </p:txBody>
      </p:sp>
      <p:sp>
        <p:nvSpPr>
          <p:cNvPr id="23" name="Shape 23"/>
          <p:cNvSpPr txBox="1">
            <a:spLocks noGrp="1"/>
          </p:cNvSpPr>
          <p:nvPr>
            <p:ph type="title"/>
          </p:nvPr>
        </p:nvSpPr>
        <p:spPr>
          <a:xfrm>
            <a:off x="457200" y="205978"/>
            <a:ext cx="8229600" cy="8574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1"/>
          </p:nvPr>
        </p:nvSpPr>
        <p:spPr>
          <a:xfrm>
            <a:off x="457200" y="1200150"/>
            <a:ext cx="3994500" cy="3725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p:nvPr/>
        </p:nvSpPr>
        <p:spPr>
          <a:xfrm flipH="1">
            <a:off x="4526627" y="571349"/>
            <a:ext cx="4617372" cy="59050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lvl="0">
              <a:spcBef>
                <a:spcPts val="0"/>
              </a:spcBef>
              <a:buNone/>
            </a:pPr>
            <a:endParaRPr/>
          </a:p>
        </p:txBody>
      </p:sp>
      <p:sp>
        <p:nvSpPr>
          <p:cNvPr id="26" name="Shape 26"/>
          <p:cNvSpPr txBox="1">
            <a:spLocks noGrp="1"/>
          </p:cNvSpPr>
          <p:nvPr>
            <p:ph type="body" idx="2"/>
          </p:nvPr>
        </p:nvSpPr>
        <p:spPr>
          <a:xfrm>
            <a:off x="4692273" y="1200150"/>
            <a:ext cx="3994500" cy="3725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rot="10800000" flipH="1">
            <a:off x="0" y="1163100"/>
            <a:ext cx="9144000" cy="3980399"/>
          </a:xfrm>
          <a:prstGeom prst="rect">
            <a:avLst/>
          </a:prstGeom>
          <a:solidFill>
            <a:schemeClr val="lt1"/>
          </a:solidFill>
          <a:ln>
            <a:noFill/>
          </a:ln>
        </p:spPr>
        <p:txBody>
          <a:bodyPr lIns="91425" tIns="45700" rIns="91425" bIns="45700" anchor="ctr" anchorCtr="0">
            <a:noAutofit/>
          </a:bodyPr>
          <a:lstStyle/>
          <a:p>
            <a:pPr lvl="0">
              <a:spcBef>
                <a:spcPts val="0"/>
              </a:spcBef>
              <a:buNone/>
            </a:pPr>
            <a:endParaRPr/>
          </a:p>
        </p:txBody>
      </p:sp>
      <p:sp>
        <p:nvSpPr>
          <p:cNvPr id="29" name="Shape 29"/>
          <p:cNvSpPr/>
          <p:nvPr/>
        </p:nvSpPr>
        <p:spPr>
          <a:xfrm flipH="1">
            <a:off x="4526627" y="571349"/>
            <a:ext cx="4617372" cy="59050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lvl="0">
              <a:spcBef>
                <a:spcPts val="0"/>
              </a:spcBef>
              <a:buNone/>
            </a:pPr>
            <a:endParaRPr/>
          </a:p>
        </p:txBody>
      </p:sp>
      <p:sp>
        <p:nvSpPr>
          <p:cNvPr id="30" name="Shape 30"/>
          <p:cNvSpPr txBox="1">
            <a:spLocks noGrp="1"/>
          </p:cNvSpPr>
          <p:nvPr>
            <p:ph type="title"/>
          </p:nvPr>
        </p:nvSpPr>
        <p:spPr>
          <a:xfrm>
            <a:off x="457200" y="205978"/>
            <a:ext cx="8229600" cy="8574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p:nvPr/>
        </p:nvSpPr>
        <p:spPr>
          <a:xfrm rot="10800000">
            <a:off x="4526627" y="1162132"/>
            <a:ext cx="4617372" cy="571095"/>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lvl="0">
              <a:spcBef>
                <a:spcPts val="0"/>
              </a:spcBef>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p:nvPr/>
        </p:nvSpPr>
        <p:spPr>
          <a:xfrm rot="10800000" flipH="1">
            <a:off x="0" y="4412699"/>
            <a:ext cx="9144000" cy="730799"/>
          </a:xfrm>
          <a:prstGeom prst="rect">
            <a:avLst/>
          </a:prstGeom>
          <a:solidFill>
            <a:schemeClr val="lt1"/>
          </a:solidFill>
          <a:ln>
            <a:noFill/>
          </a:ln>
        </p:spPr>
        <p:txBody>
          <a:bodyPr lIns="91425" tIns="45700" rIns="91425" bIns="45700" anchor="ctr" anchorCtr="0">
            <a:noAutofit/>
          </a:bodyPr>
          <a:lstStyle/>
          <a:p>
            <a:pPr lvl="0">
              <a:spcBef>
                <a:spcPts val="0"/>
              </a:spcBef>
              <a:buNone/>
            </a:pPr>
            <a:endParaRPr/>
          </a:p>
        </p:txBody>
      </p:sp>
      <p:sp>
        <p:nvSpPr>
          <p:cNvPr id="34" name="Shape 34"/>
          <p:cNvSpPr/>
          <p:nvPr/>
        </p:nvSpPr>
        <p:spPr>
          <a:xfrm flipH="1">
            <a:off x="4526627" y="3820834"/>
            <a:ext cx="4617372" cy="59050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noAutofit/>
          </a:bodyPr>
          <a:lstStyle/>
          <a:p>
            <a:pPr lvl="0">
              <a:spcBef>
                <a:spcPts val="0"/>
              </a:spcBef>
              <a:buNone/>
            </a:pPr>
            <a:endParaRPr/>
          </a:p>
        </p:txBody>
      </p:sp>
      <p:sp>
        <p:nvSpPr>
          <p:cNvPr id="35" name="Shape 35"/>
          <p:cNvSpPr/>
          <p:nvPr/>
        </p:nvSpPr>
        <p:spPr>
          <a:xfrm rot="10800000">
            <a:off x="4526627" y="4411617"/>
            <a:ext cx="4617372" cy="571095"/>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noAutofit/>
          </a:bodyPr>
          <a:lstStyle/>
          <a:p>
            <a:pPr lvl="0">
              <a:spcBef>
                <a:spcPts val="0"/>
              </a:spcBef>
              <a:buNone/>
            </a:pPr>
            <a:endParaRPr/>
          </a:p>
        </p:txBody>
      </p:sp>
      <p:sp>
        <p:nvSpPr>
          <p:cNvPr id="36" name="Shape 36"/>
          <p:cNvSpPr txBox="1">
            <a:spLocks noGrp="1"/>
          </p:cNvSpPr>
          <p:nvPr>
            <p:ph type="body" idx="1"/>
          </p:nvPr>
        </p:nvSpPr>
        <p:spPr>
          <a:xfrm>
            <a:off x="457200" y="4421726"/>
            <a:ext cx="8229600" cy="505200"/>
          </a:xfrm>
          <a:prstGeom prst="rect">
            <a:avLst/>
          </a:prstGeom>
        </p:spPr>
        <p:txBody>
          <a:bodyPr lIns="91425" tIns="91425" rIns="91425" bIns="91425" anchor="ctr" anchorCtr="0"/>
          <a:lstStyle>
            <a:lvl1pPr lvl="0">
              <a:spcBef>
                <a:spcPts val="0"/>
              </a:spcBef>
              <a:buClr>
                <a:schemeClr val="dk2"/>
              </a:buClr>
              <a:buSzPct val="100000"/>
              <a:buNone/>
              <a:defRPr sz="2400" i="1">
                <a:solidFill>
                  <a:schemeClr val="dk2"/>
                </a:solidFill>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7"/>
        <p:cNvGrpSpPr/>
        <p:nvPr/>
      </p:nvGrpSpPr>
      <p:grpSpPr>
        <a:xfrm>
          <a:off x="0" y="0"/>
          <a:ext cx="0" cy="0"/>
          <a:chOff x="0" y="0"/>
          <a:chExt cx="0" cy="0"/>
        </a:xfrm>
      </p:grpSpPr>
      <p:sp>
        <p:nvSpPr>
          <p:cNvPr id="38" name="Shape 38"/>
          <p:cNvSpPr/>
          <p:nvPr/>
        </p:nvSpPr>
        <p:spPr>
          <a:xfrm>
            <a:off x="6676" y="76256"/>
            <a:ext cx="9134130" cy="5054792"/>
          </a:xfrm>
          <a:custGeom>
            <a:avLst/>
            <a:gdLst/>
            <a:ahLst/>
            <a:cxnLst/>
            <a:rect l="0" t="0" r="0" b="0"/>
            <a:pathLst>
              <a:path w="9157023" h="6739723" extrusionOk="0">
                <a:moveTo>
                  <a:pt x="1629" y="0"/>
                </a:moveTo>
                <a:lnTo>
                  <a:pt x="9157023" y="4340980"/>
                </a:lnTo>
                <a:lnTo>
                  <a:pt x="1593" y="6739723"/>
                </a:lnTo>
                <a:cubicBezTo>
                  <a:pt x="-3941" y="5123960"/>
                  <a:pt x="7163" y="1615763"/>
                  <a:pt x="1629" y="0"/>
                </a:cubicBezTo>
                <a:close/>
              </a:path>
            </a:pathLst>
          </a:custGeom>
          <a:solidFill>
            <a:srgbClr val="FFFFFF">
              <a:alpha val="6666"/>
            </a:srgbClr>
          </a:solidFill>
          <a:ln>
            <a:noFill/>
          </a:ln>
        </p:spPr>
        <p:txBody>
          <a:bodyPr lIns="91425" tIns="45700" rIns="91425" bIns="45700" anchor="ctr" anchorCtr="0">
            <a:noAutofit/>
          </a:bodyPr>
          <a:lstStyle/>
          <a:p>
            <a:pPr lvl="0">
              <a:spcBef>
                <a:spcPts val="0"/>
              </a:spcBef>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685800" y="1583342"/>
            <a:ext cx="7772400" cy="1159799"/>
          </a:xfrm>
          <a:prstGeom prst="rect">
            <a:avLst/>
          </a:prstGeom>
        </p:spPr>
        <p:txBody>
          <a:bodyPr lIns="91425" tIns="91425" rIns="91425" bIns="91425" anchor="b" anchorCtr="0"/>
          <a:lstStyle>
            <a:lvl1pPr lvl="0" algn="ctr" rtl="0">
              <a:spcBef>
                <a:spcPts val="0"/>
              </a:spcBef>
              <a:buSzPct val="100000"/>
              <a:defRPr sz="4800"/>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44" name="Shape 44"/>
          <p:cNvSpPr txBox="1">
            <a:spLocks noGrp="1"/>
          </p:cNvSpPr>
          <p:nvPr>
            <p:ph type="subTitle" idx="1"/>
          </p:nvPr>
        </p:nvSpPr>
        <p:spPr>
          <a:xfrm>
            <a:off x="685800" y="2840053"/>
            <a:ext cx="7772400" cy="784799"/>
          </a:xfrm>
          <a:prstGeom prst="rect">
            <a:avLst/>
          </a:prstGeom>
        </p:spPr>
        <p:txBody>
          <a:bodyPr lIns="91425" tIns="91425" rIns="91425" bIns="91425" anchor="t" anchorCtr="0"/>
          <a:lstStyle>
            <a:lvl1pPr lvl="0" algn="ctr" rtl="0">
              <a:spcBef>
                <a:spcPts val="0"/>
              </a:spcBef>
              <a:buClr>
                <a:schemeClr val="dk2"/>
              </a:buClr>
              <a:buNone/>
              <a:defRPr>
                <a:solidFill>
                  <a:schemeClr val="dk2"/>
                </a:solidFill>
              </a:defRPr>
            </a:lvl1pPr>
            <a:lvl2pPr lvl="1" algn="ctr" rtl="0">
              <a:spcBef>
                <a:spcPts val="0"/>
              </a:spcBef>
              <a:buClr>
                <a:schemeClr val="dk2"/>
              </a:buClr>
              <a:buSzPct val="100000"/>
              <a:buNone/>
              <a:defRPr sz="3000">
                <a:solidFill>
                  <a:schemeClr val="dk2"/>
                </a:solidFill>
              </a:defRPr>
            </a:lvl2pPr>
            <a:lvl3pPr lvl="2" algn="ctr" rtl="0">
              <a:spcBef>
                <a:spcPts val="0"/>
              </a:spcBef>
              <a:buClr>
                <a:schemeClr val="dk2"/>
              </a:buClr>
              <a:buSzPct val="100000"/>
              <a:buNone/>
              <a:defRPr sz="3000">
                <a:solidFill>
                  <a:schemeClr val="dk2"/>
                </a:solidFill>
              </a:defRPr>
            </a:lvl3pPr>
            <a:lvl4pPr lvl="3" algn="ctr" rtl="0">
              <a:spcBef>
                <a:spcPts val="0"/>
              </a:spcBef>
              <a:buClr>
                <a:schemeClr val="dk2"/>
              </a:buClr>
              <a:buSzPct val="100000"/>
              <a:buNone/>
              <a:defRPr sz="3000">
                <a:solidFill>
                  <a:schemeClr val="dk2"/>
                </a:solidFill>
              </a:defRPr>
            </a:lvl4pPr>
            <a:lvl5pPr lvl="4" algn="ctr" rtl="0">
              <a:spcBef>
                <a:spcPts val="0"/>
              </a:spcBef>
              <a:buClr>
                <a:schemeClr val="dk2"/>
              </a:buClr>
              <a:buSzPct val="100000"/>
              <a:buNone/>
              <a:defRPr sz="3000">
                <a:solidFill>
                  <a:schemeClr val="dk2"/>
                </a:solidFill>
              </a:defRPr>
            </a:lvl5pPr>
            <a:lvl6pPr lvl="5" algn="ctr" rtl="0">
              <a:spcBef>
                <a:spcPts val="0"/>
              </a:spcBef>
              <a:buClr>
                <a:schemeClr val="dk2"/>
              </a:buClr>
              <a:buSzPct val="100000"/>
              <a:buNone/>
              <a:defRPr sz="3000">
                <a:solidFill>
                  <a:schemeClr val="dk2"/>
                </a:solidFill>
              </a:defRPr>
            </a:lvl6pPr>
            <a:lvl7pPr lvl="6" algn="ctr" rtl="0">
              <a:spcBef>
                <a:spcPts val="0"/>
              </a:spcBef>
              <a:buClr>
                <a:schemeClr val="dk2"/>
              </a:buClr>
              <a:buSzPct val="100000"/>
              <a:buNone/>
              <a:defRPr sz="3000">
                <a:solidFill>
                  <a:schemeClr val="dk2"/>
                </a:solidFill>
              </a:defRPr>
            </a:lvl7pPr>
            <a:lvl8pPr lvl="7" algn="ctr" rtl="0">
              <a:spcBef>
                <a:spcPts val="0"/>
              </a:spcBef>
              <a:buClr>
                <a:schemeClr val="dk2"/>
              </a:buClr>
              <a:buSzPct val="100000"/>
              <a:buNone/>
              <a:defRPr sz="3000">
                <a:solidFill>
                  <a:schemeClr val="dk2"/>
                </a:solidFill>
              </a:defRPr>
            </a:lvl8pPr>
            <a:lvl9pPr lvl="8" algn="ctr" rtl="0">
              <a:spcBef>
                <a:spcPts val="0"/>
              </a:spcBef>
              <a:buClr>
                <a:schemeClr val="dk2"/>
              </a:buClr>
              <a:buSzPct val="100000"/>
              <a:buNone/>
              <a:defRPr sz="3000">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0" name="Shape 50"/>
          <p:cNvSpPr txBox="1">
            <a:spLocks noGrp="1"/>
          </p:cNvSpPr>
          <p:nvPr>
            <p:ph type="body" idx="1"/>
          </p:nvPr>
        </p:nvSpPr>
        <p:spPr>
          <a:xfrm>
            <a:off x="457200" y="1200150"/>
            <a:ext cx="3994500" cy="3725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1" name="Shape 51"/>
          <p:cNvSpPr txBox="1">
            <a:spLocks noGrp="1"/>
          </p:cNvSpPr>
          <p:nvPr>
            <p:ph type="body" idx="2"/>
          </p:nvPr>
        </p:nvSpPr>
        <p:spPr>
          <a:xfrm>
            <a:off x="4692273" y="1200150"/>
            <a:ext cx="3994500" cy="3725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2.xml"/><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gs>
            <a:gs pos="100000">
              <a:schemeClr val="dk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400"/>
          </a:xfrm>
          <a:prstGeom prst="rect">
            <a:avLst/>
          </a:prstGeom>
          <a:noFill/>
          <a:ln>
            <a:noFill/>
          </a:ln>
        </p:spPr>
        <p:txBody>
          <a:bodyPr lIns="91425" tIns="91425" rIns="91425" bIns="91425" anchor="ctr" anchorCtr="0"/>
          <a:lstStyle>
            <a:lvl1pPr lvl="0">
              <a:spcBef>
                <a:spcPts val="0"/>
              </a:spcBef>
              <a:buClr>
                <a:schemeClr val="lt1"/>
              </a:buClr>
              <a:buSzPct val="100000"/>
              <a:buFont typeface="Georgia"/>
              <a:buNone/>
              <a:defRPr sz="4800">
                <a:solidFill>
                  <a:schemeClr val="lt1"/>
                </a:solidFill>
                <a:latin typeface="Georgia"/>
                <a:ea typeface="Georgia"/>
                <a:cs typeface="Georgia"/>
                <a:sym typeface="Georgia"/>
              </a:defRPr>
            </a:lvl1pPr>
            <a:lvl2pPr lvl="1">
              <a:spcBef>
                <a:spcPts val="0"/>
              </a:spcBef>
              <a:buClr>
                <a:schemeClr val="lt1"/>
              </a:buClr>
              <a:buSzPct val="100000"/>
              <a:buFont typeface="Georgia"/>
              <a:buNone/>
              <a:defRPr sz="4800">
                <a:solidFill>
                  <a:schemeClr val="lt1"/>
                </a:solidFill>
                <a:latin typeface="Georgia"/>
                <a:ea typeface="Georgia"/>
                <a:cs typeface="Georgia"/>
                <a:sym typeface="Georgia"/>
              </a:defRPr>
            </a:lvl2pPr>
            <a:lvl3pPr lvl="2">
              <a:spcBef>
                <a:spcPts val="0"/>
              </a:spcBef>
              <a:buClr>
                <a:schemeClr val="lt1"/>
              </a:buClr>
              <a:buSzPct val="100000"/>
              <a:buFont typeface="Georgia"/>
              <a:buNone/>
              <a:defRPr sz="4800">
                <a:solidFill>
                  <a:schemeClr val="lt1"/>
                </a:solidFill>
                <a:latin typeface="Georgia"/>
                <a:ea typeface="Georgia"/>
                <a:cs typeface="Georgia"/>
                <a:sym typeface="Georgia"/>
              </a:defRPr>
            </a:lvl3pPr>
            <a:lvl4pPr lvl="3">
              <a:spcBef>
                <a:spcPts val="0"/>
              </a:spcBef>
              <a:buClr>
                <a:schemeClr val="lt1"/>
              </a:buClr>
              <a:buSzPct val="100000"/>
              <a:buFont typeface="Georgia"/>
              <a:buNone/>
              <a:defRPr sz="4800">
                <a:solidFill>
                  <a:schemeClr val="lt1"/>
                </a:solidFill>
                <a:latin typeface="Georgia"/>
                <a:ea typeface="Georgia"/>
                <a:cs typeface="Georgia"/>
                <a:sym typeface="Georgia"/>
              </a:defRPr>
            </a:lvl4pPr>
            <a:lvl5pPr lvl="4">
              <a:spcBef>
                <a:spcPts val="0"/>
              </a:spcBef>
              <a:buClr>
                <a:schemeClr val="lt1"/>
              </a:buClr>
              <a:buSzPct val="100000"/>
              <a:buFont typeface="Georgia"/>
              <a:buNone/>
              <a:defRPr sz="4800">
                <a:solidFill>
                  <a:schemeClr val="lt1"/>
                </a:solidFill>
                <a:latin typeface="Georgia"/>
                <a:ea typeface="Georgia"/>
                <a:cs typeface="Georgia"/>
                <a:sym typeface="Georgia"/>
              </a:defRPr>
            </a:lvl5pPr>
            <a:lvl6pPr lvl="5">
              <a:spcBef>
                <a:spcPts val="0"/>
              </a:spcBef>
              <a:buClr>
                <a:schemeClr val="lt1"/>
              </a:buClr>
              <a:buSzPct val="100000"/>
              <a:buFont typeface="Georgia"/>
              <a:buNone/>
              <a:defRPr sz="4800">
                <a:solidFill>
                  <a:schemeClr val="lt1"/>
                </a:solidFill>
                <a:latin typeface="Georgia"/>
                <a:ea typeface="Georgia"/>
                <a:cs typeface="Georgia"/>
                <a:sym typeface="Georgia"/>
              </a:defRPr>
            </a:lvl6pPr>
            <a:lvl7pPr lvl="6">
              <a:spcBef>
                <a:spcPts val="0"/>
              </a:spcBef>
              <a:buClr>
                <a:schemeClr val="lt1"/>
              </a:buClr>
              <a:buSzPct val="100000"/>
              <a:buFont typeface="Georgia"/>
              <a:buNone/>
              <a:defRPr sz="4800">
                <a:solidFill>
                  <a:schemeClr val="lt1"/>
                </a:solidFill>
                <a:latin typeface="Georgia"/>
                <a:ea typeface="Georgia"/>
                <a:cs typeface="Georgia"/>
                <a:sym typeface="Georgia"/>
              </a:defRPr>
            </a:lvl7pPr>
            <a:lvl8pPr lvl="7">
              <a:spcBef>
                <a:spcPts val="0"/>
              </a:spcBef>
              <a:buClr>
                <a:schemeClr val="lt1"/>
              </a:buClr>
              <a:buSzPct val="100000"/>
              <a:buFont typeface="Georgia"/>
              <a:buNone/>
              <a:defRPr sz="4800">
                <a:solidFill>
                  <a:schemeClr val="lt1"/>
                </a:solidFill>
                <a:latin typeface="Georgia"/>
                <a:ea typeface="Georgia"/>
                <a:cs typeface="Georgia"/>
                <a:sym typeface="Georgia"/>
              </a:defRPr>
            </a:lvl8pPr>
            <a:lvl9pPr lvl="8">
              <a:spcBef>
                <a:spcPts val="0"/>
              </a:spcBef>
              <a:buClr>
                <a:schemeClr val="lt1"/>
              </a:buClr>
              <a:buSzPct val="100000"/>
              <a:buFont typeface="Georgia"/>
              <a:buNone/>
              <a:defRPr sz="4800">
                <a:solidFill>
                  <a:schemeClr val="lt1"/>
                </a:solidFill>
                <a:latin typeface="Georgia"/>
                <a:ea typeface="Georgia"/>
                <a:cs typeface="Georgia"/>
                <a:sym typeface="Georgia"/>
              </a:defRPr>
            </a:lvl9pPr>
          </a:lstStyle>
          <a:p>
            <a:endParaRPr/>
          </a:p>
        </p:txBody>
      </p:sp>
      <p:sp>
        <p:nvSpPr>
          <p:cNvPr id="7" name="Shape 7"/>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lvl="0">
              <a:spcBef>
                <a:spcPts val="600"/>
              </a:spcBef>
              <a:buClr>
                <a:schemeClr val="dk1"/>
              </a:buClr>
              <a:buSzPct val="100000"/>
              <a:buFont typeface="Georgia"/>
              <a:defRPr sz="3000">
                <a:solidFill>
                  <a:schemeClr val="dk1"/>
                </a:solidFill>
                <a:latin typeface="Georgia"/>
                <a:ea typeface="Georgia"/>
                <a:cs typeface="Georgia"/>
                <a:sym typeface="Georgia"/>
              </a:defRPr>
            </a:lvl1pPr>
            <a:lvl2pPr lvl="1">
              <a:spcBef>
                <a:spcPts val="480"/>
              </a:spcBef>
              <a:buClr>
                <a:schemeClr val="dk1"/>
              </a:buClr>
              <a:buSzPct val="100000"/>
              <a:buFont typeface="Georgia"/>
              <a:defRPr sz="2400">
                <a:solidFill>
                  <a:schemeClr val="dk1"/>
                </a:solidFill>
                <a:latin typeface="Georgia"/>
                <a:ea typeface="Georgia"/>
                <a:cs typeface="Georgia"/>
                <a:sym typeface="Georgia"/>
              </a:defRPr>
            </a:lvl2pPr>
            <a:lvl3pPr lvl="2">
              <a:spcBef>
                <a:spcPts val="480"/>
              </a:spcBef>
              <a:buClr>
                <a:schemeClr val="dk1"/>
              </a:buClr>
              <a:buSzPct val="100000"/>
              <a:buFont typeface="Georgia"/>
              <a:defRPr sz="2400">
                <a:solidFill>
                  <a:schemeClr val="dk1"/>
                </a:solidFill>
                <a:latin typeface="Georgia"/>
                <a:ea typeface="Georgia"/>
                <a:cs typeface="Georgia"/>
                <a:sym typeface="Georgia"/>
              </a:defRPr>
            </a:lvl3pPr>
            <a:lvl4pPr lvl="3">
              <a:spcBef>
                <a:spcPts val="360"/>
              </a:spcBef>
              <a:buClr>
                <a:schemeClr val="dk1"/>
              </a:buClr>
              <a:buSzPct val="100000"/>
              <a:buFont typeface="Georgia"/>
              <a:defRPr sz="1800">
                <a:solidFill>
                  <a:schemeClr val="dk1"/>
                </a:solidFill>
                <a:latin typeface="Georgia"/>
                <a:ea typeface="Georgia"/>
                <a:cs typeface="Georgia"/>
                <a:sym typeface="Georgia"/>
              </a:defRPr>
            </a:lvl4pPr>
            <a:lvl5pPr lvl="4">
              <a:spcBef>
                <a:spcPts val="360"/>
              </a:spcBef>
              <a:buClr>
                <a:schemeClr val="dk1"/>
              </a:buClr>
              <a:buSzPct val="100000"/>
              <a:buFont typeface="Georgia"/>
              <a:defRPr sz="1800">
                <a:solidFill>
                  <a:schemeClr val="dk1"/>
                </a:solidFill>
                <a:latin typeface="Georgia"/>
                <a:ea typeface="Georgia"/>
                <a:cs typeface="Georgia"/>
                <a:sym typeface="Georgia"/>
              </a:defRPr>
            </a:lvl5pPr>
            <a:lvl6pPr lvl="5">
              <a:spcBef>
                <a:spcPts val="360"/>
              </a:spcBef>
              <a:buClr>
                <a:schemeClr val="dk1"/>
              </a:buClr>
              <a:buSzPct val="100000"/>
              <a:buFont typeface="Georgia"/>
              <a:defRPr sz="1800">
                <a:solidFill>
                  <a:schemeClr val="dk1"/>
                </a:solidFill>
                <a:latin typeface="Georgia"/>
                <a:ea typeface="Georgia"/>
                <a:cs typeface="Georgia"/>
                <a:sym typeface="Georgia"/>
              </a:defRPr>
            </a:lvl6pPr>
            <a:lvl7pPr lvl="6">
              <a:spcBef>
                <a:spcPts val="360"/>
              </a:spcBef>
              <a:buClr>
                <a:schemeClr val="dk1"/>
              </a:buClr>
              <a:buSzPct val="100000"/>
              <a:buFont typeface="Georgia"/>
              <a:defRPr sz="1800">
                <a:solidFill>
                  <a:schemeClr val="dk1"/>
                </a:solidFill>
                <a:latin typeface="Georgia"/>
                <a:ea typeface="Georgia"/>
                <a:cs typeface="Georgia"/>
                <a:sym typeface="Georgia"/>
              </a:defRPr>
            </a:lvl7pPr>
            <a:lvl8pPr lvl="7">
              <a:spcBef>
                <a:spcPts val="360"/>
              </a:spcBef>
              <a:buClr>
                <a:schemeClr val="dk1"/>
              </a:buClr>
              <a:buSzPct val="100000"/>
              <a:buFont typeface="Georgia"/>
              <a:defRPr sz="1800">
                <a:solidFill>
                  <a:schemeClr val="dk1"/>
                </a:solidFill>
                <a:latin typeface="Georgia"/>
                <a:ea typeface="Georgia"/>
                <a:cs typeface="Georgia"/>
                <a:sym typeface="Georgia"/>
              </a:defRPr>
            </a:lvl8pPr>
            <a:lvl9pPr lvl="8">
              <a:spcBef>
                <a:spcPts val="360"/>
              </a:spcBef>
              <a:buClr>
                <a:schemeClr val="dk1"/>
              </a:buClr>
              <a:buSzPct val="100000"/>
              <a:buFont typeface="Georgia"/>
              <a:defRPr sz="1800">
                <a:solidFill>
                  <a:schemeClr val="dk1"/>
                </a:solidFill>
                <a:latin typeface="Georgia"/>
                <a:ea typeface="Georgia"/>
                <a:cs typeface="Georgia"/>
                <a:sym typeface="Georgi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rtl="0">
              <a:spcBef>
                <a:spcPts val="0"/>
              </a:spcBef>
              <a:buClr>
                <a:schemeClr val="dk1"/>
              </a:buClr>
              <a:buSzPct val="100000"/>
              <a:buNone/>
              <a:defRPr sz="3600" b="1">
                <a:solidFill>
                  <a:schemeClr val="dk1"/>
                </a:solidFil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endParaRPr/>
          </a:p>
        </p:txBody>
      </p:sp>
      <p:sp>
        <p:nvSpPr>
          <p:cNvPr id="41" name="Shape 41"/>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lvl="0" rtl="0">
              <a:spcBef>
                <a:spcPts val="600"/>
              </a:spcBef>
              <a:buClr>
                <a:schemeClr val="dk1"/>
              </a:buClr>
              <a:buSzPct val="100000"/>
              <a:defRPr sz="3000">
                <a:solidFill>
                  <a:schemeClr val="dk1"/>
                </a:solidFill>
              </a:defRPr>
            </a:lvl1pPr>
            <a:lvl2pPr lvl="1" rtl="0">
              <a:spcBef>
                <a:spcPts val="480"/>
              </a:spcBef>
              <a:buClr>
                <a:schemeClr val="dk1"/>
              </a:buClr>
              <a:buSzPct val="100000"/>
              <a:defRPr sz="2400">
                <a:solidFill>
                  <a:schemeClr val="dk1"/>
                </a:solidFill>
              </a:defRPr>
            </a:lvl2pPr>
            <a:lvl3pPr lvl="2" rtl="0">
              <a:spcBef>
                <a:spcPts val="480"/>
              </a:spcBef>
              <a:buClr>
                <a:schemeClr val="dk1"/>
              </a:buClr>
              <a:buSzPct val="100000"/>
              <a:defRPr sz="2400">
                <a:solidFill>
                  <a:schemeClr val="dk1"/>
                </a:solidFill>
              </a:defRPr>
            </a:lvl3pPr>
            <a:lvl4pPr lvl="3" rtl="0">
              <a:spcBef>
                <a:spcPts val="360"/>
              </a:spcBef>
              <a:buClr>
                <a:schemeClr val="dk1"/>
              </a:buClr>
              <a:buSzPct val="100000"/>
              <a:defRPr sz="1800">
                <a:solidFill>
                  <a:schemeClr val="dk1"/>
                </a:solidFill>
              </a:defRPr>
            </a:lvl4pPr>
            <a:lvl5pPr lvl="4" rtl="0">
              <a:spcBef>
                <a:spcPts val="360"/>
              </a:spcBef>
              <a:buClr>
                <a:schemeClr val="dk1"/>
              </a:buClr>
              <a:buSzPct val="100000"/>
              <a:defRPr sz="1800">
                <a:solidFill>
                  <a:schemeClr val="dk1"/>
                </a:solidFill>
              </a:defRPr>
            </a:lvl5pPr>
            <a:lvl6pPr lvl="5" rtl="0">
              <a:spcBef>
                <a:spcPts val="360"/>
              </a:spcBef>
              <a:buClr>
                <a:schemeClr val="dk1"/>
              </a:buClr>
              <a:buSzPct val="100000"/>
              <a:defRPr sz="1800">
                <a:solidFill>
                  <a:schemeClr val="dk1"/>
                </a:solidFill>
              </a:defRPr>
            </a:lvl6pPr>
            <a:lvl7pPr lvl="6" rtl="0">
              <a:spcBef>
                <a:spcPts val="360"/>
              </a:spcBef>
              <a:buClr>
                <a:schemeClr val="dk1"/>
              </a:buClr>
              <a:buSzPct val="100000"/>
              <a:defRPr sz="1800">
                <a:solidFill>
                  <a:schemeClr val="dk1"/>
                </a:solidFill>
              </a:defRPr>
            </a:lvl7pPr>
            <a:lvl8pPr lvl="7" rtl="0">
              <a:spcBef>
                <a:spcPts val="360"/>
              </a:spcBef>
              <a:buClr>
                <a:schemeClr val="dk1"/>
              </a:buClr>
              <a:buSzPct val="100000"/>
              <a:defRPr sz="1800">
                <a:solidFill>
                  <a:schemeClr val="dk1"/>
                </a:solidFill>
              </a:defRPr>
            </a:lvl8pPr>
            <a:lvl9pPr lvl="8" rtl="0">
              <a:spcBef>
                <a:spcPts val="360"/>
              </a:spcBef>
              <a:buClr>
                <a:schemeClr val="dk1"/>
              </a:buClr>
              <a:buSzPct val="100000"/>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mailto:MMICHALSKI1@partners.org" TargetMode="External"/><Relationship Id="rId4" Type="http://schemas.openxmlformats.org/officeDocument/2006/relationships/image" Target="../media/image6.jpg"/><Relationship Id="rId5" Type="http://schemas.openxmlformats.org/officeDocument/2006/relationships/image" Target="../media/image7.jpg"/><Relationship Id="rId6"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Biotechnology" TargetMode="External"/><Relationship Id="rId4" Type="http://schemas.openxmlformats.org/officeDocument/2006/relationships/hyperlink" Target="https://en.wikipedia.org/wiki/Cambridge,_Massachusetts" TargetMode="External"/><Relationship Id="rId5" Type="http://schemas.openxmlformats.org/officeDocument/2006/relationships/hyperlink" Target="https://en.wikipedia.org/wiki/Neurodegenerative" TargetMode="External"/><Relationship Id="rId6" Type="http://schemas.openxmlformats.org/officeDocument/2006/relationships/hyperlink" Target="https://en.wikipedia.org/wiki/Hematologic" TargetMode="External"/><Relationship Id="rId7" Type="http://schemas.openxmlformats.org/officeDocument/2006/relationships/hyperlink" Target="https://en.wikipedia.org/wiki/Autoimmune_diseases" TargetMode="External"/><Relationship Id="rId8"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Public_transport" TargetMode="External"/><Relationship Id="rId4" Type="http://schemas.openxmlformats.org/officeDocument/2006/relationships/hyperlink" Target="https://en.wikipedia.org/wiki/Greater_Boston" TargetMode="External"/><Relationship Id="rId5" Type="http://schemas.openxmlformats.org/officeDocument/2006/relationships/hyperlink" Target="https://en.wikipedia.org/wiki/Massachusetts" TargetMode="External"/><Relationship Id="rId6" Type="http://schemas.openxmlformats.org/officeDocument/2006/relationships/image" Target="../media/image14.png"/><Relationship Id="rId7"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tinyurl.com/ybk5glwu"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mailto:eleni@seas.harvard.edu"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hyperlink" Target="https://www.fbi.h-da.de/fileadmin/personal/i.schestag/Allgemein/BertEWL11-msd.pdf" TargetMode="External"/><Relationship Id="rId12" Type="http://schemas.openxmlformats.org/officeDocument/2006/relationships/hyperlink" Target="mailto:aparna@spotify.com" TargetMode="External"/><Relationship Id="rId13" Type="http://schemas.openxmlformats.org/officeDocument/2006/relationships/image" Target="../media/image2.png"/><Relationship Id="rId1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en.wikipedia.org/wiki/Comparison_of_on-demand_streaming_music_services" TargetMode="External"/><Relationship Id="rId4" Type="http://schemas.openxmlformats.org/officeDocument/2006/relationships/hyperlink" Target="https://en.wikipedia.org/wiki/Podcast" TargetMode="External"/><Relationship Id="rId5" Type="http://schemas.openxmlformats.org/officeDocument/2006/relationships/hyperlink" Target="https://en.wikipedia.org/wiki/Video" TargetMode="External"/><Relationship Id="rId6" Type="http://schemas.openxmlformats.org/officeDocument/2006/relationships/hyperlink" Target="https://en.wikipedia.org/wiki/Streaming_media" TargetMode="External"/><Relationship Id="rId7" Type="http://schemas.openxmlformats.org/officeDocument/2006/relationships/hyperlink" Target="https://en.wikipedia.org/wiki/Digital_rights_management" TargetMode="External"/><Relationship Id="rId8" Type="http://schemas.openxmlformats.org/officeDocument/2006/relationships/hyperlink" Target="https://en.wikipedia.org/wiki/Record_label" TargetMode="External"/><Relationship Id="rId9" Type="http://schemas.openxmlformats.org/officeDocument/2006/relationships/hyperlink" Target="https://en.wikipedia.org/wiki/Freemium" TargetMode="External"/><Relationship Id="rId10" Type="http://schemas.openxmlformats.org/officeDocument/2006/relationships/hyperlink" Target="http://labrosa.ee.columbia.edu/millionso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60"/>
        <p:cNvGrpSpPr/>
        <p:nvPr/>
      </p:nvGrpSpPr>
      <p:grpSpPr>
        <a:xfrm>
          <a:off x="0" y="0"/>
          <a:ext cx="0" cy="0"/>
          <a:chOff x="0" y="0"/>
          <a:chExt cx="0" cy="0"/>
        </a:xfrm>
      </p:grpSpPr>
      <p:sp>
        <p:nvSpPr>
          <p:cNvPr id="62" name="Shape 62"/>
          <p:cNvSpPr txBox="1"/>
          <p:nvPr/>
        </p:nvSpPr>
        <p:spPr>
          <a:xfrm>
            <a:off x="0" y="120800"/>
            <a:ext cx="8937300" cy="1766400"/>
          </a:xfrm>
          <a:prstGeom prst="rect">
            <a:avLst/>
          </a:prstGeom>
          <a:noFill/>
          <a:ln>
            <a:noFill/>
          </a:ln>
        </p:spPr>
        <p:txBody>
          <a:bodyPr lIns="91425" tIns="91425" rIns="91425" bIns="91425" anchor="t" anchorCtr="0">
            <a:noAutofit/>
          </a:bodyPr>
          <a:lstStyle/>
          <a:p>
            <a:pPr lvl="0" algn="l" rtl="0">
              <a:spcBef>
                <a:spcPts val="0"/>
              </a:spcBef>
              <a:buNone/>
            </a:pPr>
            <a:r>
              <a:rPr lang="en" sz="4400" b="1" dirty="0">
                <a:solidFill>
                  <a:srgbClr val="A61C00"/>
                </a:solidFill>
                <a:latin typeface="Calibri"/>
                <a:ea typeface="Calibri"/>
                <a:cs typeface="Calibri"/>
                <a:sym typeface="Calibri"/>
              </a:rPr>
              <a:t>IACS Capstone Project Course </a:t>
            </a:r>
          </a:p>
          <a:p>
            <a:pPr lvl="0" algn="l" rtl="0">
              <a:spcBef>
                <a:spcPts val="0"/>
              </a:spcBef>
              <a:buNone/>
            </a:pPr>
            <a:r>
              <a:rPr lang="en" sz="2600" dirty="0" err="1">
                <a:latin typeface="Calibri"/>
                <a:ea typeface="Calibri"/>
                <a:cs typeface="Calibri"/>
                <a:sym typeface="Calibri"/>
              </a:rPr>
              <a:t>Pavlos</a:t>
            </a:r>
            <a:r>
              <a:rPr lang="en" sz="2600" dirty="0">
                <a:latin typeface="Calibri"/>
                <a:ea typeface="Calibri"/>
                <a:cs typeface="Calibri"/>
                <a:sym typeface="Calibri"/>
              </a:rPr>
              <a:t> </a:t>
            </a:r>
            <a:r>
              <a:rPr lang="en" sz="2600" dirty="0" err="1">
                <a:latin typeface="Calibri"/>
                <a:ea typeface="Calibri"/>
                <a:cs typeface="Calibri"/>
                <a:sym typeface="Calibri"/>
              </a:rPr>
              <a:t>Protopapas</a:t>
            </a:r>
            <a:r>
              <a:rPr lang="en" sz="2600" dirty="0">
                <a:latin typeface="Calibri"/>
                <a:ea typeface="Calibri"/>
                <a:cs typeface="Calibri"/>
                <a:sym typeface="Calibri"/>
              </a:rPr>
              <a:t> - Spring </a:t>
            </a:r>
            <a:r>
              <a:rPr lang="en" sz="2600" dirty="0" smtClean="0">
                <a:latin typeface="Calibri"/>
                <a:ea typeface="Calibri"/>
                <a:cs typeface="Calibri"/>
                <a:sym typeface="Calibri"/>
              </a:rPr>
              <a:t>201</a:t>
            </a:r>
            <a:r>
              <a:rPr lang="en-US" sz="2600" dirty="0" smtClean="0">
                <a:latin typeface="Calibri"/>
                <a:ea typeface="Calibri"/>
                <a:cs typeface="Calibri"/>
                <a:sym typeface="Calibri"/>
              </a:rPr>
              <a:t>8</a:t>
            </a:r>
            <a:endParaRPr lang="en" sz="2600" dirty="0">
              <a:latin typeface="Calibri"/>
              <a:ea typeface="Calibri"/>
              <a:cs typeface="Calibri"/>
              <a:sym typeface="Calibri"/>
            </a:endParaRPr>
          </a:p>
          <a:p>
            <a:pPr lvl="0" algn="l">
              <a:spcBef>
                <a:spcPts val="0"/>
              </a:spcBef>
              <a:buNone/>
            </a:pPr>
            <a:r>
              <a:rPr lang="en" sz="2600" dirty="0">
                <a:latin typeface="Calibri"/>
                <a:ea typeface="Calibri"/>
                <a:cs typeface="Calibri"/>
                <a:sym typeface="Calibri"/>
              </a:rPr>
              <a:t>AC 297r</a:t>
            </a:r>
          </a:p>
        </p:txBody>
      </p:sp>
      <p:sp>
        <p:nvSpPr>
          <p:cNvPr id="63" name="Shape 63"/>
          <p:cNvSpPr txBox="1"/>
          <p:nvPr/>
        </p:nvSpPr>
        <p:spPr>
          <a:xfrm>
            <a:off x="33300" y="3823349"/>
            <a:ext cx="7654040" cy="1067627"/>
          </a:xfrm>
          <a:prstGeom prst="rect">
            <a:avLst/>
          </a:prstGeom>
          <a:noFill/>
          <a:ln>
            <a:noFill/>
          </a:ln>
        </p:spPr>
        <p:txBody>
          <a:bodyPr lIns="91425" tIns="91425" rIns="91425" bIns="91425" anchor="t" anchorCtr="0">
            <a:noAutofit/>
          </a:bodyPr>
          <a:lstStyle/>
          <a:p>
            <a:pPr lvl="0" indent="-69850">
              <a:buClr>
                <a:srgbClr val="000000"/>
              </a:buClr>
              <a:buSzPct val="36666"/>
            </a:pPr>
            <a:r>
              <a:rPr lang="en-US" sz="3000" u="sng" dirty="0">
                <a:solidFill>
                  <a:schemeClr val="hlink"/>
                </a:solidFill>
              </a:rPr>
              <a:t>http://</a:t>
            </a:r>
            <a:r>
              <a:rPr lang="en-US" sz="3000" u="sng" dirty="0" err="1">
                <a:solidFill>
                  <a:schemeClr val="hlink"/>
                </a:solidFill>
              </a:rPr>
              <a:t>capstone.altervista.org</a:t>
            </a:r>
            <a:r>
              <a:rPr lang="en-US" sz="3000" u="sng" dirty="0">
                <a:solidFill>
                  <a:schemeClr val="hlink"/>
                </a:solidFill>
              </a:rPr>
              <a:t>/</a:t>
            </a:r>
          </a:p>
          <a:p>
            <a:pPr lvl="0" indent="-69850">
              <a:buClr>
                <a:srgbClr val="000000"/>
              </a:buClr>
              <a:buSzPct val="36666"/>
            </a:pPr>
            <a:r>
              <a:rPr lang="en-US" sz="3000" u="sng" dirty="0">
                <a:solidFill>
                  <a:schemeClr val="hlink"/>
                </a:solidFill>
              </a:rPr>
              <a:t>https://</a:t>
            </a:r>
            <a:r>
              <a:rPr lang="en-US" sz="3000" u="sng" dirty="0" err="1">
                <a:solidFill>
                  <a:schemeClr val="hlink"/>
                </a:solidFill>
              </a:rPr>
              <a:t>canvas.harvard.edu</a:t>
            </a:r>
            <a:r>
              <a:rPr lang="en-US" sz="3000" u="sng" dirty="0">
                <a:solidFill>
                  <a:schemeClr val="hlink"/>
                </a:solidFill>
              </a:rPr>
              <a:t>/courses/36339</a:t>
            </a:r>
            <a:endParaRPr sz="3000" u="sng" dirty="0">
              <a:solidFill>
                <a:schemeClr val="hlink"/>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457200" y="1200150"/>
            <a:ext cx="8229600" cy="1353300"/>
          </a:xfrm>
          <a:prstGeom prst="rect">
            <a:avLst/>
          </a:prstGeom>
        </p:spPr>
        <p:txBody>
          <a:bodyPr lIns="91425" tIns="91425" rIns="91425" bIns="91425" anchor="t" anchorCtr="0">
            <a:noAutofit/>
          </a:bodyPr>
          <a:lstStyle/>
          <a:p>
            <a:pPr lvl="0" algn="just" rtl="0">
              <a:lnSpc>
                <a:spcPct val="115000"/>
              </a:lnSpc>
              <a:spcBef>
                <a:spcPts val="0"/>
              </a:spcBef>
              <a:buClr>
                <a:schemeClr val="dk1"/>
              </a:buClr>
              <a:buSzPct val="100000"/>
              <a:buFont typeface="Arial"/>
              <a:buNone/>
            </a:pPr>
            <a:r>
              <a:rPr lang="en" sz="1050" dirty="0">
                <a:latin typeface="Arial"/>
                <a:ea typeface="Arial"/>
                <a:cs typeface="Arial"/>
                <a:sym typeface="Arial"/>
              </a:rPr>
              <a:t>Many tasks involving the annotation of medical data would benefit from specialized tools to increase throughput. Common scenarios include (a) medical imaging data where spatial locations, either points or regions, are annotated with a specific label, and (b) clinical electronic health record data where patient records are annotated as normal versus abnormal or labeled based on a diagnosis from a physician. Because software tools to readily optimize workflow do not exist, manual annotation is time consuming.</a:t>
            </a:r>
          </a:p>
          <a:p>
            <a:pPr marL="0" lvl="0" indent="-69850" rtl="0">
              <a:lnSpc>
                <a:spcPct val="115000"/>
              </a:lnSpc>
              <a:spcBef>
                <a:spcPts val="0"/>
              </a:spcBef>
              <a:buClr>
                <a:schemeClr val="dk1"/>
              </a:buClr>
              <a:buSzPct val="100000"/>
              <a:buFont typeface="Arial"/>
              <a:buNone/>
            </a:pPr>
            <a:endParaRPr sz="1100" dirty="0">
              <a:latin typeface="Arial"/>
              <a:ea typeface="Arial"/>
              <a:cs typeface="Arial"/>
              <a:sym typeface="Arial"/>
            </a:endParaRPr>
          </a:p>
          <a:p>
            <a:pPr marL="0" lvl="0" indent="-69850" rtl="0">
              <a:lnSpc>
                <a:spcPct val="115000"/>
              </a:lnSpc>
              <a:spcBef>
                <a:spcPts val="0"/>
              </a:spcBef>
              <a:buClr>
                <a:schemeClr val="dk1"/>
              </a:buClr>
              <a:buSzPct val="100000"/>
              <a:buFont typeface="Arial"/>
              <a:buNone/>
            </a:pPr>
            <a:r>
              <a:rPr lang="en" sz="1050" dirty="0">
                <a:latin typeface="Arial"/>
                <a:ea typeface="Arial"/>
                <a:cs typeface="Arial"/>
                <a:sym typeface="Arial"/>
              </a:rPr>
              <a:t>The purpose of this project will be to develop a medical image annotation tool that will allow researchers to (1) label modalities of medical imaging data (MRI and CT)  in a facile manner and (2) predict annotation in an automated fashion.</a:t>
            </a:r>
          </a:p>
        </p:txBody>
      </p:sp>
      <p:sp>
        <p:nvSpPr>
          <p:cNvPr id="146" name="Shape 146"/>
          <p:cNvSpPr txBox="1">
            <a:spLocks noGrp="1"/>
          </p:cNvSpPr>
          <p:nvPr>
            <p:ph type="body" idx="1"/>
          </p:nvPr>
        </p:nvSpPr>
        <p:spPr>
          <a:xfrm>
            <a:off x="457200" y="2553450"/>
            <a:ext cx="4611600" cy="2442000"/>
          </a:xfrm>
          <a:prstGeom prst="rect">
            <a:avLst/>
          </a:prstGeom>
        </p:spPr>
        <p:txBody>
          <a:bodyPr lIns="91425" tIns="91425" rIns="91425" bIns="91425" anchor="t" anchorCtr="0">
            <a:noAutofit/>
          </a:bodyPr>
          <a:lstStyle/>
          <a:p>
            <a:pPr marL="0" lvl="0" indent="-69850" rtl="0">
              <a:lnSpc>
                <a:spcPct val="115000"/>
              </a:lnSpc>
              <a:spcBef>
                <a:spcPts val="0"/>
              </a:spcBef>
              <a:buClr>
                <a:schemeClr val="dk1"/>
              </a:buClr>
              <a:buSzPct val="100000"/>
              <a:buFont typeface="Arial"/>
              <a:buNone/>
            </a:pPr>
            <a:endParaRPr sz="1100" b="1">
              <a:latin typeface="Arial"/>
              <a:ea typeface="Arial"/>
              <a:cs typeface="Arial"/>
              <a:sym typeface="Arial"/>
            </a:endParaRPr>
          </a:p>
          <a:p>
            <a:pPr marL="0" lvl="0" indent="-69850" rtl="0">
              <a:lnSpc>
                <a:spcPct val="115000"/>
              </a:lnSpc>
              <a:spcBef>
                <a:spcPts val="0"/>
              </a:spcBef>
              <a:buClr>
                <a:schemeClr val="dk1"/>
              </a:buClr>
              <a:buSzPct val="100000"/>
              <a:buFont typeface="Arial"/>
              <a:buNone/>
            </a:pPr>
            <a:r>
              <a:rPr lang="en" sz="1100" b="1">
                <a:latin typeface="Arial"/>
                <a:ea typeface="Arial"/>
                <a:cs typeface="Arial"/>
                <a:sym typeface="Arial"/>
              </a:rPr>
              <a:t>Data: </a:t>
            </a:r>
            <a:r>
              <a:rPr lang="en" sz="1100">
                <a:latin typeface="Arial"/>
                <a:ea typeface="Arial"/>
                <a:cs typeface="Arial"/>
                <a:sym typeface="Arial"/>
              </a:rPr>
              <a:t>MRI and CT scans</a:t>
            </a:r>
          </a:p>
          <a:p>
            <a:pPr marL="0" lvl="0" indent="-69850" rtl="0">
              <a:lnSpc>
                <a:spcPct val="115000"/>
              </a:lnSpc>
              <a:spcBef>
                <a:spcPts val="0"/>
              </a:spcBef>
              <a:buClr>
                <a:schemeClr val="dk1"/>
              </a:buClr>
              <a:buSzPct val="100000"/>
              <a:buFont typeface="Arial"/>
              <a:buNone/>
            </a:pPr>
            <a:endParaRPr sz="1100" b="1">
              <a:latin typeface="Arial"/>
              <a:ea typeface="Arial"/>
              <a:cs typeface="Arial"/>
              <a:sym typeface="Arial"/>
            </a:endParaRPr>
          </a:p>
          <a:p>
            <a:pPr marL="0" lvl="0" indent="-69850" rtl="0">
              <a:lnSpc>
                <a:spcPct val="115000"/>
              </a:lnSpc>
              <a:spcBef>
                <a:spcPts val="0"/>
              </a:spcBef>
              <a:buClr>
                <a:schemeClr val="dk1"/>
              </a:buClr>
              <a:buSzPct val="100000"/>
              <a:buFont typeface="Arial"/>
              <a:buNone/>
            </a:pPr>
            <a:r>
              <a:rPr lang="en" sz="1100" b="1">
                <a:latin typeface="Arial"/>
                <a:ea typeface="Arial"/>
                <a:cs typeface="Arial"/>
                <a:sym typeface="Arial"/>
              </a:rPr>
              <a:t>Skills</a:t>
            </a:r>
            <a:r>
              <a:rPr lang="en" sz="1100">
                <a:latin typeface="Arial"/>
                <a:ea typeface="Arial"/>
                <a:cs typeface="Arial"/>
                <a:sym typeface="Arial"/>
              </a:rPr>
              <a:t>:  Data cleaning, ML, DNN, signal processing and software development</a:t>
            </a:r>
          </a:p>
          <a:p>
            <a:pPr marL="0" lvl="0" indent="-69850" rtl="0">
              <a:lnSpc>
                <a:spcPct val="115000"/>
              </a:lnSpc>
              <a:spcBef>
                <a:spcPts val="0"/>
              </a:spcBef>
              <a:buClr>
                <a:schemeClr val="dk1"/>
              </a:buClr>
              <a:buSzPct val="100000"/>
              <a:buFont typeface="Arial"/>
              <a:buNone/>
            </a:pPr>
            <a:endParaRPr sz="1100">
              <a:latin typeface="Arial"/>
              <a:ea typeface="Arial"/>
              <a:cs typeface="Arial"/>
              <a:sym typeface="Arial"/>
            </a:endParaRPr>
          </a:p>
          <a:p>
            <a:pPr marL="0" lvl="0" indent="-69850" rtl="0">
              <a:lnSpc>
                <a:spcPct val="115000"/>
              </a:lnSpc>
              <a:spcBef>
                <a:spcPts val="0"/>
              </a:spcBef>
              <a:buClr>
                <a:schemeClr val="dk1"/>
              </a:buClr>
              <a:buSzPct val="100000"/>
              <a:buFont typeface="Arial"/>
              <a:buNone/>
            </a:pPr>
            <a:r>
              <a:rPr lang="en" sz="1100" b="1">
                <a:latin typeface="Arial"/>
                <a:ea typeface="Arial"/>
                <a:cs typeface="Arial"/>
                <a:sym typeface="Arial"/>
              </a:rPr>
              <a:t>Contact</a:t>
            </a:r>
            <a:r>
              <a:rPr lang="en" sz="1100">
                <a:latin typeface="Arial"/>
                <a:ea typeface="Arial"/>
                <a:cs typeface="Arial"/>
                <a:sym typeface="Arial"/>
              </a:rPr>
              <a:t>: </a:t>
            </a:r>
            <a:r>
              <a:rPr lang="en" sz="950">
                <a:highlight>
                  <a:srgbClr val="FFFFFF"/>
                </a:highlight>
                <a:latin typeface="Arial"/>
                <a:ea typeface="Arial"/>
                <a:cs typeface="Arial"/>
                <a:sym typeface="Arial"/>
              </a:rPr>
              <a:t>Mark Michalski: </a:t>
            </a:r>
            <a:r>
              <a:rPr lang="en" sz="950" u="sng">
                <a:solidFill>
                  <a:schemeClr val="hlink"/>
                </a:solidFill>
                <a:highlight>
                  <a:srgbClr val="FFFFFF"/>
                </a:highlight>
                <a:latin typeface="Arial"/>
                <a:ea typeface="Arial"/>
                <a:cs typeface="Arial"/>
                <a:sym typeface="Arial"/>
                <a:hlinkClick r:id="rId3"/>
              </a:rPr>
              <a:t>MMICHALSKI1@partners.org</a:t>
            </a:r>
          </a:p>
          <a:p>
            <a:pPr marL="0" lvl="0" indent="-69850" rtl="0">
              <a:lnSpc>
                <a:spcPct val="115000"/>
              </a:lnSpc>
              <a:spcBef>
                <a:spcPts val="0"/>
              </a:spcBef>
              <a:buClr>
                <a:schemeClr val="dk1"/>
              </a:buClr>
              <a:buSzPct val="110000"/>
              <a:buFont typeface="Arial"/>
              <a:buNone/>
            </a:pPr>
            <a:endParaRPr sz="950">
              <a:highlight>
                <a:srgbClr val="FFFFFF"/>
              </a:highlight>
              <a:latin typeface="Arial"/>
              <a:ea typeface="Arial"/>
              <a:cs typeface="Arial"/>
              <a:sym typeface="Arial"/>
            </a:endParaRPr>
          </a:p>
          <a:p>
            <a:pPr marL="0" lvl="0" indent="-69850" rtl="0">
              <a:lnSpc>
                <a:spcPct val="115000"/>
              </a:lnSpc>
              <a:spcBef>
                <a:spcPts val="0"/>
              </a:spcBef>
              <a:buClr>
                <a:schemeClr val="dk1"/>
              </a:buClr>
              <a:buSzPct val="110000"/>
              <a:buFont typeface="Arial"/>
              <a:buNone/>
            </a:pPr>
            <a:r>
              <a:rPr lang="en" sz="950" b="1">
                <a:latin typeface="Arial"/>
                <a:ea typeface="Arial"/>
                <a:cs typeface="Arial"/>
                <a:sym typeface="Arial"/>
              </a:rPr>
              <a:t>TF: </a:t>
            </a:r>
            <a:r>
              <a:rPr lang="en" sz="1000">
                <a:latin typeface="Arial"/>
                <a:ea typeface="Arial"/>
                <a:cs typeface="Arial"/>
                <a:sym typeface="Arial"/>
              </a:rPr>
              <a:t>Daniele Foresti</a:t>
            </a:r>
            <a:r>
              <a:rPr lang="en" sz="1000">
                <a:highlight>
                  <a:srgbClr val="CFE2F3"/>
                </a:highlight>
                <a:latin typeface="Arial"/>
                <a:ea typeface="Arial"/>
                <a:cs typeface="Arial"/>
                <a:sym typeface="Arial"/>
              </a:rPr>
              <a:t> </a:t>
            </a:r>
          </a:p>
          <a:p>
            <a:pPr marL="0" lvl="0" indent="-69850" rtl="0">
              <a:lnSpc>
                <a:spcPct val="115000"/>
              </a:lnSpc>
              <a:spcBef>
                <a:spcPts val="0"/>
              </a:spcBef>
              <a:buClr>
                <a:schemeClr val="dk1"/>
              </a:buClr>
              <a:buSzPct val="110000"/>
              <a:buFont typeface="Arial"/>
              <a:buNone/>
            </a:pPr>
            <a:endParaRPr sz="1000">
              <a:latin typeface="Arial"/>
              <a:ea typeface="Arial"/>
              <a:cs typeface="Arial"/>
              <a:sym typeface="Arial"/>
            </a:endParaRPr>
          </a:p>
          <a:p>
            <a:pPr marL="0" lvl="0" indent="-69850" rtl="0">
              <a:lnSpc>
                <a:spcPct val="115000"/>
              </a:lnSpc>
              <a:spcBef>
                <a:spcPts val="0"/>
              </a:spcBef>
              <a:buClr>
                <a:schemeClr val="dk1"/>
              </a:buClr>
              <a:buSzPct val="110000"/>
              <a:buFont typeface="Arial"/>
              <a:buNone/>
            </a:pPr>
            <a:r>
              <a:rPr lang="en" sz="1000" b="1">
                <a:latin typeface="Arial"/>
                <a:ea typeface="Arial"/>
                <a:cs typeface="Arial"/>
                <a:sym typeface="Arial"/>
              </a:rPr>
              <a:t>Openness</a:t>
            </a:r>
            <a:r>
              <a:rPr lang="en" sz="1000">
                <a:latin typeface="Arial"/>
                <a:ea typeface="Arial"/>
                <a:cs typeface="Arial"/>
                <a:sym typeface="Arial"/>
              </a:rPr>
              <a:t>: Low</a:t>
            </a:r>
          </a:p>
          <a:p>
            <a:pPr marL="0" lvl="0" indent="-69850" rtl="0">
              <a:lnSpc>
                <a:spcPct val="115000"/>
              </a:lnSpc>
              <a:spcBef>
                <a:spcPts val="0"/>
              </a:spcBef>
              <a:buClr>
                <a:schemeClr val="dk1"/>
              </a:buClr>
              <a:buSzPct val="110000"/>
              <a:buFont typeface="Arial"/>
              <a:buNone/>
            </a:pPr>
            <a:r>
              <a:rPr lang="en" sz="1000" b="1">
                <a:latin typeface="Arial"/>
                <a:ea typeface="Arial"/>
                <a:cs typeface="Arial"/>
                <a:sym typeface="Arial"/>
              </a:rPr>
              <a:t>Engagement</a:t>
            </a:r>
            <a:r>
              <a:rPr lang="en" sz="1000">
                <a:latin typeface="Arial"/>
                <a:ea typeface="Arial"/>
                <a:cs typeface="Arial"/>
                <a:sym typeface="Arial"/>
              </a:rPr>
              <a:t>: High </a:t>
            </a:r>
          </a:p>
          <a:p>
            <a:pPr marL="0" lvl="0" indent="-69850" rtl="0">
              <a:lnSpc>
                <a:spcPct val="115000"/>
              </a:lnSpc>
              <a:spcBef>
                <a:spcPts val="0"/>
              </a:spcBef>
              <a:buClr>
                <a:schemeClr val="dk1"/>
              </a:buClr>
              <a:buSzPct val="110000"/>
              <a:buFont typeface="Arial"/>
              <a:buNone/>
            </a:pPr>
            <a:endParaRPr sz="1000">
              <a:highlight>
                <a:srgbClr val="CFE2F3"/>
              </a:highlight>
              <a:latin typeface="Arial"/>
              <a:ea typeface="Arial"/>
              <a:cs typeface="Arial"/>
              <a:sym typeface="Arial"/>
            </a:endParaRPr>
          </a:p>
        </p:txBody>
      </p:sp>
      <p:pic>
        <p:nvPicPr>
          <p:cNvPr id="148" name="Shape 148" descr="scan.jpg"/>
          <p:cNvPicPr preferRelativeResize="0"/>
          <p:nvPr/>
        </p:nvPicPr>
        <p:blipFill>
          <a:blip r:embed="rId4">
            <a:alphaModFix/>
          </a:blip>
          <a:stretch>
            <a:fillRect/>
          </a:stretch>
        </p:blipFill>
        <p:spPr>
          <a:xfrm>
            <a:off x="4783925" y="3010500"/>
            <a:ext cx="1633374" cy="1633374"/>
          </a:xfrm>
          <a:prstGeom prst="rect">
            <a:avLst/>
          </a:prstGeom>
          <a:noFill/>
          <a:ln>
            <a:noFill/>
          </a:ln>
        </p:spPr>
      </p:pic>
      <p:pic>
        <p:nvPicPr>
          <p:cNvPr id="149" name="Shape 149" descr="CT-brain-perfusion.jpg"/>
          <p:cNvPicPr preferRelativeResize="0"/>
          <p:nvPr/>
        </p:nvPicPr>
        <p:blipFill>
          <a:blip r:embed="rId5">
            <a:alphaModFix/>
          </a:blip>
          <a:stretch>
            <a:fillRect/>
          </a:stretch>
        </p:blipFill>
        <p:spPr>
          <a:xfrm>
            <a:off x="6492541" y="3010499"/>
            <a:ext cx="2447558" cy="1633374"/>
          </a:xfrm>
          <a:prstGeom prst="rect">
            <a:avLst/>
          </a:prstGeom>
          <a:noFill/>
          <a:ln>
            <a:noFill/>
          </a:ln>
        </p:spPr>
      </p:pic>
      <p:pic>
        <p:nvPicPr>
          <p:cNvPr id="2" name="Picture 1"/>
          <p:cNvPicPr>
            <a:picLocks noChangeAspect="1"/>
          </p:cNvPicPr>
          <p:nvPr/>
        </p:nvPicPr>
        <p:blipFill>
          <a:blip r:embed="rId6"/>
          <a:stretch>
            <a:fillRect/>
          </a:stretch>
        </p:blipFill>
        <p:spPr>
          <a:xfrm>
            <a:off x="457200" y="149469"/>
            <a:ext cx="6213232" cy="830839"/>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457200" y="1200150"/>
            <a:ext cx="8229600" cy="1353300"/>
          </a:xfrm>
          <a:prstGeom prst="rect">
            <a:avLst/>
          </a:prstGeom>
        </p:spPr>
        <p:txBody>
          <a:bodyPr lIns="91425" tIns="91425" rIns="91425" bIns="91425" anchor="t" anchorCtr="0">
            <a:noAutofit/>
          </a:bodyPr>
          <a:lstStyle/>
          <a:p>
            <a:r>
              <a:rPr lang="en-US" sz="1100" b="1" dirty="0"/>
              <a:t>Automatic extraction of named entities and quantifying search relevance in news articles</a:t>
            </a:r>
            <a:endParaRPr lang="en-US" sz="1100" dirty="0"/>
          </a:p>
          <a:p>
            <a:r>
              <a:rPr lang="en-US" sz="1100" dirty="0"/>
              <a:t/>
            </a:r>
            <a:br>
              <a:rPr lang="en-US" sz="1100" dirty="0"/>
            </a:br>
            <a:endParaRPr sz="1100" dirty="0">
              <a:latin typeface="Arial"/>
              <a:ea typeface="Arial"/>
              <a:cs typeface="Arial"/>
              <a:sym typeface="Arial"/>
            </a:endParaRPr>
          </a:p>
        </p:txBody>
      </p:sp>
      <p:sp>
        <p:nvSpPr>
          <p:cNvPr id="130" name="Shape 130"/>
          <p:cNvSpPr txBox="1">
            <a:spLocks noGrp="1"/>
          </p:cNvSpPr>
          <p:nvPr>
            <p:ph type="body" idx="1"/>
          </p:nvPr>
        </p:nvSpPr>
        <p:spPr>
          <a:xfrm>
            <a:off x="457200" y="2553450"/>
            <a:ext cx="4611600" cy="2442000"/>
          </a:xfrm>
          <a:prstGeom prst="rect">
            <a:avLst/>
          </a:prstGeom>
        </p:spPr>
        <p:txBody>
          <a:bodyPr lIns="91425" tIns="91425" rIns="91425" bIns="91425" anchor="t" anchorCtr="0">
            <a:noAutofit/>
          </a:bodyPr>
          <a:lstStyle/>
          <a:p>
            <a:pPr marL="0" lvl="0" indent="-69850" rtl="0">
              <a:lnSpc>
                <a:spcPct val="115000"/>
              </a:lnSpc>
              <a:spcBef>
                <a:spcPts val="0"/>
              </a:spcBef>
              <a:buClr>
                <a:schemeClr val="dk1"/>
              </a:buClr>
              <a:buSzPct val="100000"/>
              <a:buFont typeface="Arial"/>
              <a:buNone/>
            </a:pPr>
            <a:endParaRPr lang="en" sz="1100" dirty="0">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a:off x="457201" y="42527"/>
            <a:ext cx="920662" cy="1063365"/>
          </a:xfrm>
          <a:prstGeom prst="rect">
            <a:avLst/>
          </a:prstGeom>
        </p:spPr>
      </p:pic>
      <p:sp>
        <p:nvSpPr>
          <p:cNvPr id="4" name="TextBox 3"/>
          <p:cNvSpPr txBox="1"/>
          <p:nvPr/>
        </p:nvSpPr>
        <p:spPr>
          <a:xfrm>
            <a:off x="2290766" y="237659"/>
            <a:ext cx="4562467" cy="646331"/>
          </a:xfrm>
          <a:prstGeom prst="rect">
            <a:avLst/>
          </a:prstGeom>
          <a:noFill/>
        </p:spPr>
        <p:txBody>
          <a:bodyPr wrap="none" rtlCol="0">
            <a:spAutoFit/>
          </a:bodyPr>
          <a:lstStyle/>
          <a:p>
            <a:r>
              <a:rPr lang="en-US" sz="3600" b="1" dirty="0" smtClean="0">
                <a:latin typeface="Verdana" charset="0"/>
                <a:ea typeface="Verdana" charset="0"/>
                <a:cs typeface="Verdana" charset="0"/>
              </a:rPr>
              <a:t>Associated Press</a:t>
            </a:r>
            <a:endParaRPr lang="en-US" sz="3600" b="1" dirty="0">
              <a:latin typeface="Verdana" charset="0"/>
              <a:ea typeface="Verdana" charset="0"/>
              <a:cs typeface="Verdana" charset="0"/>
            </a:endParaRPr>
          </a:p>
        </p:txBody>
      </p:sp>
      <p:pic>
        <p:nvPicPr>
          <p:cNvPr id="5" name="Picture 4"/>
          <p:cNvPicPr>
            <a:picLocks noChangeAspect="1"/>
          </p:cNvPicPr>
          <p:nvPr/>
        </p:nvPicPr>
        <p:blipFill>
          <a:blip r:embed="rId4"/>
          <a:stretch>
            <a:fillRect/>
          </a:stretch>
        </p:blipFill>
        <p:spPr>
          <a:xfrm>
            <a:off x="5447550" y="2449771"/>
            <a:ext cx="3365500" cy="24130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309600" y="1200150"/>
            <a:ext cx="8377200" cy="3890100"/>
          </a:xfrm>
          <a:prstGeom prst="rect">
            <a:avLst/>
          </a:prstGeom>
        </p:spPr>
        <p:txBody>
          <a:bodyPr lIns="91425" tIns="91425" rIns="91425" bIns="91425" anchor="t" anchorCtr="0">
            <a:noAutofit/>
          </a:bodyPr>
          <a:lstStyle/>
          <a:p>
            <a:pPr marL="0" lvl="0" indent="-69850" rtl="0">
              <a:lnSpc>
                <a:spcPct val="115000"/>
              </a:lnSpc>
              <a:spcBef>
                <a:spcPts val="0"/>
              </a:spcBef>
              <a:buClr>
                <a:schemeClr val="dk1"/>
              </a:buClr>
              <a:buSzPct val="110000"/>
              <a:buFont typeface="Arial"/>
              <a:buNone/>
            </a:pPr>
            <a:r>
              <a:rPr lang="en" sz="1000" dirty="0">
                <a:solidFill>
                  <a:srgbClr val="252525"/>
                </a:solidFill>
                <a:highlight>
                  <a:srgbClr val="FFFFFF"/>
                </a:highlight>
                <a:latin typeface="Arial"/>
                <a:ea typeface="Arial"/>
                <a:cs typeface="Arial"/>
                <a:sym typeface="Arial"/>
              </a:rPr>
              <a:t>B</a:t>
            </a:r>
            <a:r>
              <a:rPr lang="en" sz="1000" dirty="0">
                <a:solidFill>
                  <a:srgbClr val="0B0080"/>
                </a:solidFill>
                <a:highlight>
                  <a:srgbClr val="FFFFFF"/>
                </a:highlight>
                <a:latin typeface="Arial"/>
                <a:ea typeface="Arial"/>
                <a:cs typeface="Arial"/>
                <a:sym typeface="Arial"/>
                <a:hlinkClick r:id="rId3"/>
              </a:rPr>
              <a:t>iotechnology</a:t>
            </a:r>
            <a:r>
              <a:rPr lang="en" sz="1000" dirty="0">
                <a:solidFill>
                  <a:srgbClr val="252525"/>
                </a:solidFill>
                <a:highlight>
                  <a:srgbClr val="FFFFFF"/>
                </a:highlight>
                <a:latin typeface="Arial"/>
                <a:ea typeface="Arial"/>
                <a:cs typeface="Arial"/>
                <a:sym typeface="Arial"/>
              </a:rPr>
              <a:t> company based in </a:t>
            </a:r>
            <a:r>
              <a:rPr lang="en" sz="1000" dirty="0">
                <a:solidFill>
                  <a:srgbClr val="0B0080"/>
                </a:solidFill>
                <a:highlight>
                  <a:srgbClr val="FFFFFF"/>
                </a:highlight>
                <a:latin typeface="Arial"/>
                <a:ea typeface="Arial"/>
                <a:cs typeface="Arial"/>
                <a:sym typeface="Arial"/>
                <a:hlinkClick r:id="rId4"/>
              </a:rPr>
              <a:t>Cambridge, Massachusetts</a:t>
            </a:r>
            <a:r>
              <a:rPr lang="en" sz="1000" dirty="0">
                <a:solidFill>
                  <a:srgbClr val="252525"/>
                </a:solidFill>
                <a:highlight>
                  <a:srgbClr val="FFFFFF"/>
                </a:highlight>
                <a:latin typeface="Arial"/>
                <a:ea typeface="Arial"/>
                <a:cs typeface="Arial"/>
                <a:sym typeface="Arial"/>
              </a:rPr>
              <a:t>, specializing in the discovery, development, and delivery of therapies for the treatment of </a:t>
            </a:r>
            <a:r>
              <a:rPr lang="en" sz="1000" dirty="0">
                <a:solidFill>
                  <a:srgbClr val="0B0080"/>
                </a:solidFill>
                <a:highlight>
                  <a:srgbClr val="FFFFFF"/>
                </a:highlight>
                <a:latin typeface="Arial"/>
                <a:ea typeface="Arial"/>
                <a:cs typeface="Arial"/>
                <a:sym typeface="Arial"/>
                <a:hlinkClick r:id="rId5"/>
              </a:rPr>
              <a:t>neurodegenerative</a:t>
            </a:r>
            <a:r>
              <a:rPr lang="en" sz="1000" dirty="0">
                <a:solidFill>
                  <a:srgbClr val="252525"/>
                </a:solidFill>
                <a:highlight>
                  <a:srgbClr val="FFFFFF"/>
                </a:highlight>
                <a:latin typeface="Arial"/>
                <a:ea typeface="Arial"/>
                <a:cs typeface="Arial"/>
                <a:sym typeface="Arial"/>
              </a:rPr>
              <a:t>, </a:t>
            </a:r>
            <a:r>
              <a:rPr lang="en" sz="1000" dirty="0">
                <a:solidFill>
                  <a:srgbClr val="0B0080"/>
                </a:solidFill>
                <a:highlight>
                  <a:srgbClr val="FFFFFF"/>
                </a:highlight>
                <a:latin typeface="Arial"/>
                <a:ea typeface="Arial"/>
                <a:cs typeface="Arial"/>
                <a:sym typeface="Arial"/>
                <a:hlinkClick r:id="rId6"/>
              </a:rPr>
              <a:t>hematologic</a:t>
            </a:r>
            <a:r>
              <a:rPr lang="en" sz="1000" dirty="0">
                <a:solidFill>
                  <a:srgbClr val="252525"/>
                </a:solidFill>
                <a:highlight>
                  <a:srgbClr val="FFFFFF"/>
                </a:highlight>
                <a:latin typeface="Arial"/>
                <a:ea typeface="Arial"/>
                <a:cs typeface="Arial"/>
                <a:sym typeface="Arial"/>
              </a:rPr>
              <a:t>, and </a:t>
            </a:r>
            <a:r>
              <a:rPr lang="en" sz="1000" dirty="0">
                <a:solidFill>
                  <a:srgbClr val="0B0080"/>
                </a:solidFill>
                <a:highlight>
                  <a:srgbClr val="FFFFFF"/>
                </a:highlight>
                <a:latin typeface="Arial"/>
                <a:ea typeface="Arial"/>
                <a:cs typeface="Arial"/>
                <a:sym typeface="Arial"/>
                <a:hlinkClick r:id="rId7"/>
              </a:rPr>
              <a:t>autoimmune diseases</a:t>
            </a:r>
            <a:r>
              <a:rPr lang="en" sz="1000" dirty="0">
                <a:solidFill>
                  <a:srgbClr val="252525"/>
                </a:solidFill>
                <a:highlight>
                  <a:srgbClr val="FFFFFF"/>
                </a:highlight>
                <a:latin typeface="Arial"/>
                <a:ea typeface="Arial"/>
                <a:cs typeface="Arial"/>
                <a:sym typeface="Arial"/>
              </a:rPr>
              <a:t> to patients worldwide.</a:t>
            </a:r>
          </a:p>
          <a:p>
            <a:pPr marL="0" lvl="0" indent="-69850" rtl="0">
              <a:lnSpc>
                <a:spcPct val="115000"/>
              </a:lnSpc>
              <a:spcBef>
                <a:spcPts val="0"/>
              </a:spcBef>
              <a:buClr>
                <a:schemeClr val="dk1"/>
              </a:buClr>
              <a:buSzPct val="110000"/>
              <a:buFont typeface="Arial"/>
              <a:buNone/>
            </a:pPr>
            <a:endParaRPr sz="1000" dirty="0">
              <a:solidFill>
                <a:srgbClr val="252525"/>
              </a:solidFill>
              <a:highlight>
                <a:srgbClr val="FFFFFF"/>
              </a:highlight>
              <a:latin typeface="Arial"/>
              <a:ea typeface="Arial"/>
              <a:cs typeface="Arial"/>
              <a:sym typeface="Arial"/>
            </a:endParaRPr>
          </a:p>
          <a:p>
            <a:pPr marL="0" lvl="0" indent="-69850" rtl="0">
              <a:lnSpc>
                <a:spcPct val="115000"/>
              </a:lnSpc>
              <a:spcBef>
                <a:spcPts val="0"/>
              </a:spcBef>
              <a:buClr>
                <a:schemeClr val="dk1"/>
              </a:buClr>
              <a:buSzPct val="110000"/>
              <a:buFont typeface="Arial"/>
              <a:buNone/>
            </a:pPr>
            <a:r>
              <a:rPr lang="en" sz="1000" dirty="0">
                <a:latin typeface="Arial"/>
                <a:ea typeface="Arial"/>
                <a:cs typeface="Arial"/>
                <a:sym typeface="Arial"/>
              </a:rPr>
              <a:t>“Amyloid positivity” is a key risk indicator of Alzheimer’s disease. Amyloid status is considered to be positive when</a:t>
            </a:r>
          </a:p>
          <a:p>
            <a:pPr marL="0" lvl="0" indent="-69850" rtl="0">
              <a:lnSpc>
                <a:spcPct val="115000"/>
              </a:lnSpc>
              <a:spcBef>
                <a:spcPts val="0"/>
              </a:spcBef>
              <a:buClr>
                <a:schemeClr val="dk1"/>
              </a:buClr>
              <a:buSzPct val="110000"/>
              <a:buFont typeface="Arial"/>
              <a:buNone/>
            </a:pPr>
            <a:r>
              <a:rPr lang="en" sz="1000" dirty="0">
                <a:latin typeface="Arial"/>
                <a:ea typeface="Arial"/>
                <a:cs typeface="Arial"/>
                <a:sym typeface="Arial"/>
              </a:rPr>
              <a:t>Amyloid Beta (A) protein, also referred to as amyloid plaque, is accumulated in the brain with sufficient density to meet a threshold.</a:t>
            </a:r>
          </a:p>
          <a:p>
            <a:pPr marL="0" lvl="0" indent="-69850" rtl="0">
              <a:lnSpc>
                <a:spcPct val="115000"/>
              </a:lnSpc>
              <a:spcBef>
                <a:spcPts val="0"/>
              </a:spcBef>
              <a:buClr>
                <a:schemeClr val="dk1"/>
              </a:buClr>
              <a:buSzPct val="110000"/>
              <a:buFont typeface="Arial"/>
              <a:buNone/>
            </a:pPr>
            <a:r>
              <a:rPr lang="en" sz="1000" dirty="0">
                <a:latin typeface="Arial"/>
                <a:ea typeface="Arial"/>
                <a:cs typeface="Arial"/>
                <a:sym typeface="Arial"/>
              </a:rPr>
              <a:t>The goal of this capstone project is to use machine learning and other advanced analytics approaches to construct a model that predicts whether a single individual is amyloid positive or negative. The potential for this project is that your deliverables are i</a:t>
            </a:r>
            <a:r>
              <a:rPr lang="en" sz="1000" b="1" dirty="0">
                <a:latin typeface="Arial"/>
                <a:ea typeface="Arial"/>
                <a:cs typeface="Arial"/>
                <a:sym typeface="Arial"/>
              </a:rPr>
              <a:t>ntegrated into Biogen’s Alzheimer’s treatment pipeline</a:t>
            </a:r>
            <a:r>
              <a:rPr lang="en" sz="1000" dirty="0">
                <a:latin typeface="Arial"/>
                <a:ea typeface="Arial"/>
                <a:cs typeface="Arial"/>
                <a:sym typeface="Arial"/>
              </a:rPr>
              <a:t>.</a:t>
            </a:r>
          </a:p>
          <a:p>
            <a:pPr marL="0" lvl="0" indent="-69850" rtl="0">
              <a:lnSpc>
                <a:spcPct val="115000"/>
              </a:lnSpc>
              <a:spcBef>
                <a:spcPts val="0"/>
              </a:spcBef>
              <a:buClr>
                <a:schemeClr val="dk1"/>
              </a:buClr>
              <a:buSzPct val="110000"/>
              <a:buFont typeface="Arial"/>
              <a:buNone/>
            </a:pPr>
            <a:endParaRPr sz="1000" b="1" dirty="0">
              <a:latin typeface="Arial"/>
              <a:ea typeface="Arial"/>
              <a:cs typeface="Arial"/>
              <a:sym typeface="Arial"/>
            </a:endParaRPr>
          </a:p>
        </p:txBody>
      </p:sp>
      <p:sp>
        <p:nvSpPr>
          <p:cNvPr id="116" name="Shape 116"/>
          <p:cNvSpPr txBox="1">
            <a:spLocks noGrp="1"/>
          </p:cNvSpPr>
          <p:nvPr>
            <p:ph type="body" idx="1"/>
          </p:nvPr>
        </p:nvSpPr>
        <p:spPr>
          <a:xfrm>
            <a:off x="350625" y="2594225"/>
            <a:ext cx="5456700" cy="2442000"/>
          </a:xfrm>
          <a:prstGeom prst="rect">
            <a:avLst/>
          </a:prstGeom>
        </p:spPr>
        <p:txBody>
          <a:bodyPr lIns="91425" tIns="91425" rIns="91425" bIns="91425" anchor="t" anchorCtr="0">
            <a:noAutofit/>
          </a:bodyPr>
          <a:lstStyle/>
          <a:p>
            <a:pPr marL="0" lvl="0" indent="-69850" rtl="0">
              <a:lnSpc>
                <a:spcPct val="115000"/>
              </a:lnSpc>
              <a:spcBef>
                <a:spcPts val="0"/>
              </a:spcBef>
              <a:buClr>
                <a:schemeClr val="dk1"/>
              </a:buClr>
              <a:buSzPct val="110000"/>
              <a:buFont typeface="Arial"/>
              <a:buNone/>
            </a:pPr>
            <a:r>
              <a:rPr lang="en" sz="1000" b="1">
                <a:latin typeface="Arial"/>
                <a:ea typeface="Arial"/>
                <a:cs typeface="Arial"/>
                <a:sym typeface="Arial"/>
              </a:rPr>
              <a:t>Data: </a:t>
            </a:r>
          </a:p>
          <a:p>
            <a:pPr marL="0" lvl="0" indent="-69850" rtl="0">
              <a:lnSpc>
                <a:spcPct val="115000"/>
              </a:lnSpc>
              <a:spcBef>
                <a:spcPts val="0"/>
              </a:spcBef>
              <a:buClr>
                <a:schemeClr val="dk1"/>
              </a:buClr>
              <a:buSzPct val="110000"/>
              <a:buFont typeface="Arial"/>
              <a:buNone/>
            </a:pPr>
            <a:r>
              <a:rPr lang="en" sz="1000">
                <a:latin typeface="Arial"/>
                <a:ea typeface="Arial"/>
                <a:cs typeface="Arial"/>
                <a:sym typeface="Arial"/>
              </a:rPr>
              <a:t>The data sets are longitudinal: </a:t>
            </a:r>
          </a:p>
          <a:p>
            <a:pPr marL="0" lvl="0" indent="387350" rtl="0">
              <a:lnSpc>
                <a:spcPct val="115000"/>
              </a:lnSpc>
              <a:spcBef>
                <a:spcPts val="0"/>
              </a:spcBef>
              <a:buClr>
                <a:schemeClr val="dk1"/>
              </a:buClr>
              <a:buSzPct val="110000"/>
              <a:buFont typeface="Arial"/>
              <a:buNone/>
            </a:pPr>
            <a:r>
              <a:rPr lang="en" sz="1000">
                <a:latin typeface="Arial"/>
                <a:ea typeface="Arial"/>
                <a:cs typeface="Arial"/>
                <a:sym typeface="Arial"/>
              </a:rPr>
              <a:t>the participants’ clinical records are collected at multiple time points. </a:t>
            </a:r>
          </a:p>
          <a:p>
            <a:pPr marL="0" lvl="0" indent="-69850" rtl="0">
              <a:lnSpc>
                <a:spcPct val="115000"/>
              </a:lnSpc>
              <a:spcBef>
                <a:spcPts val="0"/>
              </a:spcBef>
              <a:buClr>
                <a:schemeClr val="dk1"/>
              </a:buClr>
              <a:buSzPct val="110000"/>
              <a:buFont typeface="Arial"/>
              <a:buNone/>
            </a:pPr>
            <a:r>
              <a:rPr lang="en" sz="1000">
                <a:latin typeface="Arial"/>
                <a:ea typeface="Arial"/>
                <a:cs typeface="Arial"/>
                <a:sym typeface="Arial"/>
              </a:rPr>
              <a:t>The information in each record includes but is not limited to:</a:t>
            </a:r>
          </a:p>
          <a:p>
            <a:pPr marL="0" lvl="0" indent="387350" rtl="0">
              <a:lnSpc>
                <a:spcPct val="115000"/>
              </a:lnSpc>
              <a:spcBef>
                <a:spcPts val="0"/>
              </a:spcBef>
              <a:buClr>
                <a:schemeClr val="dk1"/>
              </a:buClr>
              <a:buSzPct val="110000"/>
              <a:buFont typeface="Arial"/>
              <a:buNone/>
            </a:pPr>
            <a:r>
              <a:rPr lang="en" sz="1000">
                <a:latin typeface="Arial"/>
                <a:ea typeface="Arial"/>
                <a:cs typeface="Arial"/>
                <a:sym typeface="Arial"/>
              </a:rPr>
              <a:t> demographics, cognitive test scores, medication history, </a:t>
            </a:r>
          </a:p>
          <a:p>
            <a:pPr marL="0" lvl="0" indent="387350" rtl="0">
              <a:lnSpc>
                <a:spcPct val="115000"/>
              </a:lnSpc>
              <a:spcBef>
                <a:spcPts val="0"/>
              </a:spcBef>
              <a:buClr>
                <a:schemeClr val="dk1"/>
              </a:buClr>
              <a:buSzPct val="110000"/>
              <a:buFont typeface="Arial"/>
              <a:buNone/>
            </a:pPr>
            <a:r>
              <a:rPr lang="en" sz="1000">
                <a:latin typeface="Arial"/>
                <a:ea typeface="Arial"/>
                <a:cs typeface="Arial"/>
                <a:sym typeface="Arial"/>
              </a:rPr>
              <a:t> lab measurements, and disease history. </a:t>
            </a:r>
          </a:p>
          <a:p>
            <a:pPr marL="0" lvl="0" indent="-69850" rtl="0">
              <a:lnSpc>
                <a:spcPct val="115000"/>
              </a:lnSpc>
              <a:spcBef>
                <a:spcPts val="0"/>
              </a:spcBef>
              <a:buClr>
                <a:schemeClr val="dk1"/>
              </a:buClr>
              <a:buSzPct val="110000"/>
              <a:buFont typeface="Arial"/>
              <a:buNone/>
            </a:pPr>
            <a:r>
              <a:rPr lang="en" sz="1000">
                <a:latin typeface="Arial"/>
                <a:ea typeface="Arial"/>
                <a:cs typeface="Arial"/>
                <a:sym typeface="Arial"/>
              </a:rPr>
              <a:t>The response variable is:</a:t>
            </a:r>
          </a:p>
          <a:p>
            <a:pPr marL="0" lvl="0" indent="387350" rtl="0">
              <a:lnSpc>
                <a:spcPct val="115000"/>
              </a:lnSpc>
              <a:spcBef>
                <a:spcPts val="0"/>
              </a:spcBef>
              <a:buClr>
                <a:schemeClr val="dk1"/>
              </a:buClr>
              <a:buSzPct val="110000"/>
              <a:buFont typeface="Arial"/>
              <a:buNone/>
            </a:pPr>
            <a:r>
              <a:rPr lang="en" sz="1000">
                <a:latin typeface="Arial"/>
                <a:ea typeface="Arial"/>
                <a:cs typeface="Arial"/>
                <a:sym typeface="Arial"/>
              </a:rPr>
              <a:t> a binary variable indicating amyloid positive or negative </a:t>
            </a:r>
          </a:p>
          <a:p>
            <a:pPr marL="0" lvl="0" indent="-69850" rtl="0">
              <a:lnSpc>
                <a:spcPct val="115000"/>
              </a:lnSpc>
              <a:spcBef>
                <a:spcPts val="0"/>
              </a:spcBef>
              <a:buClr>
                <a:schemeClr val="dk1"/>
              </a:buClr>
              <a:buSzPct val="110000"/>
              <a:buFont typeface="Arial"/>
              <a:buNone/>
            </a:pPr>
            <a:r>
              <a:rPr lang="en" sz="1000" b="1">
                <a:latin typeface="Arial"/>
                <a:ea typeface="Arial"/>
                <a:cs typeface="Arial"/>
                <a:sym typeface="Arial"/>
              </a:rPr>
              <a:t>Skills:</a:t>
            </a:r>
          </a:p>
          <a:p>
            <a:pPr marL="0" lvl="0" indent="-69850" rtl="0">
              <a:lnSpc>
                <a:spcPct val="115000"/>
              </a:lnSpc>
              <a:spcBef>
                <a:spcPts val="0"/>
              </a:spcBef>
              <a:buClr>
                <a:schemeClr val="dk1"/>
              </a:buClr>
              <a:buSzPct val="110000"/>
              <a:buFont typeface="Arial"/>
              <a:buNone/>
            </a:pPr>
            <a:r>
              <a:rPr lang="en" sz="1000" b="1">
                <a:latin typeface="Arial"/>
                <a:ea typeface="Arial"/>
                <a:cs typeface="Arial"/>
                <a:sym typeface="Arial"/>
              </a:rPr>
              <a:t>	</a:t>
            </a:r>
            <a:r>
              <a:rPr lang="en" sz="1000">
                <a:latin typeface="Arial"/>
                <a:ea typeface="Arial"/>
                <a:cs typeface="Arial"/>
                <a:sym typeface="Arial"/>
              </a:rPr>
              <a:t>Model/predictor selection, A-B testing and predictive models</a:t>
            </a:r>
          </a:p>
          <a:p>
            <a:pPr marL="0" lvl="0" indent="-69850" rtl="0">
              <a:lnSpc>
                <a:spcPct val="115000"/>
              </a:lnSpc>
              <a:spcBef>
                <a:spcPts val="0"/>
              </a:spcBef>
              <a:buClr>
                <a:schemeClr val="dk1"/>
              </a:buClr>
              <a:buSzPct val="110000"/>
              <a:buFont typeface="Arial"/>
              <a:buNone/>
            </a:pPr>
            <a:r>
              <a:rPr lang="en" sz="1000" b="1">
                <a:latin typeface="Arial"/>
                <a:ea typeface="Arial"/>
                <a:cs typeface="Arial"/>
                <a:sym typeface="Arial"/>
              </a:rPr>
              <a:t>Contact</a:t>
            </a:r>
            <a:r>
              <a:rPr lang="en" sz="1000">
                <a:latin typeface="Arial"/>
                <a:ea typeface="Arial"/>
                <a:cs typeface="Arial"/>
                <a:sym typeface="Arial"/>
              </a:rPr>
              <a:t>: </a:t>
            </a:r>
            <a:r>
              <a:rPr lang="en" sz="1000">
                <a:highlight>
                  <a:srgbClr val="FFFFFF"/>
                </a:highlight>
                <a:latin typeface="Arial"/>
                <a:ea typeface="Arial"/>
                <a:cs typeface="Arial"/>
                <a:sym typeface="Arial"/>
              </a:rPr>
              <a:t>Jason Tetrault &lt;jason.tetrault@biogen.com&gt;</a:t>
            </a:r>
          </a:p>
          <a:p>
            <a:pPr marL="0" lvl="0" indent="-69850" rtl="0">
              <a:lnSpc>
                <a:spcPct val="115000"/>
              </a:lnSpc>
              <a:spcBef>
                <a:spcPts val="0"/>
              </a:spcBef>
              <a:buClr>
                <a:schemeClr val="dk1"/>
              </a:buClr>
              <a:buSzPct val="110000"/>
              <a:buFont typeface="Arial"/>
              <a:buNone/>
            </a:pPr>
            <a:r>
              <a:rPr lang="en" sz="1000" b="1">
                <a:latin typeface="Arial"/>
                <a:ea typeface="Arial"/>
                <a:cs typeface="Arial"/>
                <a:sym typeface="Arial"/>
              </a:rPr>
              <a:t>TF:</a:t>
            </a:r>
            <a:r>
              <a:rPr lang="en" sz="1000">
                <a:latin typeface="Arial"/>
                <a:ea typeface="Arial"/>
                <a:cs typeface="Arial"/>
                <a:sym typeface="Arial"/>
              </a:rPr>
              <a:t> Teresa Ruiz</a:t>
            </a:r>
          </a:p>
          <a:p>
            <a:pPr marL="0" lvl="0" indent="-69850" rtl="0">
              <a:lnSpc>
                <a:spcPct val="115000"/>
              </a:lnSpc>
              <a:spcBef>
                <a:spcPts val="0"/>
              </a:spcBef>
              <a:buClr>
                <a:schemeClr val="dk1"/>
              </a:buClr>
              <a:buSzPct val="110000"/>
              <a:buFont typeface="Arial"/>
              <a:buNone/>
            </a:pPr>
            <a:r>
              <a:rPr lang="en" sz="1000" b="1">
                <a:latin typeface="Arial"/>
                <a:ea typeface="Arial"/>
                <a:cs typeface="Arial"/>
                <a:sym typeface="Arial"/>
              </a:rPr>
              <a:t>Openness</a:t>
            </a:r>
            <a:r>
              <a:rPr lang="en" sz="1000">
                <a:latin typeface="Arial"/>
                <a:ea typeface="Arial"/>
                <a:cs typeface="Arial"/>
                <a:sym typeface="Arial"/>
              </a:rPr>
              <a:t>: Low</a:t>
            </a:r>
          </a:p>
          <a:p>
            <a:pPr marL="0" lvl="0" indent="-69850" rtl="0">
              <a:lnSpc>
                <a:spcPct val="115000"/>
              </a:lnSpc>
              <a:spcBef>
                <a:spcPts val="0"/>
              </a:spcBef>
              <a:buClr>
                <a:schemeClr val="dk1"/>
              </a:buClr>
              <a:buSzPct val="110000"/>
              <a:buFont typeface="Arial"/>
              <a:buNone/>
            </a:pPr>
            <a:r>
              <a:rPr lang="en" sz="1000" b="1">
                <a:latin typeface="Arial"/>
                <a:ea typeface="Arial"/>
                <a:cs typeface="Arial"/>
                <a:sym typeface="Arial"/>
              </a:rPr>
              <a:t>Engagement</a:t>
            </a:r>
            <a:r>
              <a:rPr lang="en" sz="1000">
                <a:latin typeface="Arial"/>
                <a:ea typeface="Arial"/>
                <a:cs typeface="Arial"/>
                <a:sym typeface="Arial"/>
              </a:rPr>
              <a:t>: Medium</a:t>
            </a:r>
          </a:p>
          <a:p>
            <a:pPr marL="0" lvl="0" indent="-69850" rtl="0">
              <a:lnSpc>
                <a:spcPct val="115000"/>
              </a:lnSpc>
              <a:spcBef>
                <a:spcPts val="0"/>
              </a:spcBef>
              <a:buClr>
                <a:schemeClr val="dk1"/>
              </a:buClr>
              <a:buSzPct val="110000"/>
              <a:buFont typeface="Arial"/>
              <a:buNone/>
            </a:pPr>
            <a:endParaRPr sz="1000">
              <a:highlight>
                <a:srgbClr val="FFE599"/>
              </a:highlight>
              <a:latin typeface="Arial"/>
              <a:ea typeface="Arial"/>
              <a:cs typeface="Arial"/>
              <a:sym typeface="Arial"/>
            </a:endParaRPr>
          </a:p>
        </p:txBody>
      </p:sp>
      <p:pic>
        <p:nvPicPr>
          <p:cNvPr id="2" name="Picture 1"/>
          <p:cNvPicPr>
            <a:picLocks noChangeAspect="1"/>
          </p:cNvPicPr>
          <p:nvPr/>
        </p:nvPicPr>
        <p:blipFill>
          <a:blip r:embed="rId8"/>
          <a:stretch>
            <a:fillRect/>
          </a:stretch>
        </p:blipFill>
        <p:spPr>
          <a:xfrm>
            <a:off x="350625" y="42507"/>
            <a:ext cx="2726683" cy="106333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457200" y="1200150"/>
            <a:ext cx="8229600" cy="1353300"/>
          </a:xfrm>
          <a:prstGeom prst="rect">
            <a:avLst/>
          </a:prstGeom>
        </p:spPr>
        <p:txBody>
          <a:bodyPr lIns="91425" tIns="91425" rIns="91425" bIns="91425" anchor="t" anchorCtr="0">
            <a:noAutofit/>
          </a:bodyPr>
          <a:lstStyle/>
          <a:p>
            <a:pPr lvl="0" rtl="0">
              <a:lnSpc>
                <a:spcPct val="150000"/>
              </a:lnSpc>
              <a:spcBef>
                <a:spcPts val="0"/>
              </a:spcBef>
              <a:buClr>
                <a:schemeClr val="dk1"/>
              </a:buClr>
              <a:buSzPct val="122222"/>
              <a:buFont typeface="Arial"/>
              <a:buNone/>
            </a:pPr>
            <a:r>
              <a:rPr lang="en" sz="900" dirty="0">
                <a:solidFill>
                  <a:srgbClr val="252525"/>
                </a:solidFill>
                <a:highlight>
                  <a:srgbClr val="FFFFFF"/>
                </a:highlight>
                <a:latin typeface="Verdana"/>
                <a:ea typeface="Verdana"/>
                <a:cs typeface="Verdana"/>
                <a:sym typeface="Verdana"/>
              </a:rPr>
              <a:t>TripAdvisor is an American travel website company providing reviews of travel-related content. It also includes interactive travel </a:t>
            </a:r>
            <a:r>
              <a:rPr lang="en" sz="900" dirty="0" err="1">
                <a:solidFill>
                  <a:srgbClr val="252525"/>
                </a:solidFill>
                <a:highlight>
                  <a:srgbClr val="FFFFFF"/>
                </a:highlight>
                <a:latin typeface="Verdana"/>
                <a:ea typeface="Verdana"/>
                <a:cs typeface="Verdana"/>
                <a:sym typeface="Verdana"/>
              </a:rPr>
              <a:t>forums.The</a:t>
            </a:r>
            <a:r>
              <a:rPr lang="en" sz="900" dirty="0">
                <a:solidFill>
                  <a:srgbClr val="252525"/>
                </a:solidFill>
                <a:highlight>
                  <a:srgbClr val="FFFFFF"/>
                </a:highlight>
                <a:latin typeface="Verdana"/>
                <a:ea typeface="Verdana"/>
                <a:cs typeface="Verdana"/>
                <a:sym typeface="Verdana"/>
              </a:rPr>
              <a:t> website services are free to users, who provide most of the content, and the website is supported by an advertising business model.</a:t>
            </a:r>
          </a:p>
          <a:p>
            <a:pPr lvl="0" rtl="0">
              <a:lnSpc>
                <a:spcPct val="150000"/>
              </a:lnSpc>
              <a:spcBef>
                <a:spcPts val="0"/>
              </a:spcBef>
              <a:buClr>
                <a:schemeClr val="dk1"/>
              </a:buClr>
              <a:buSzPct val="122222"/>
              <a:buFont typeface="Arial"/>
              <a:buNone/>
            </a:pPr>
            <a:r>
              <a:rPr lang="en" sz="900" dirty="0">
                <a:solidFill>
                  <a:srgbClr val="222222"/>
                </a:solidFill>
                <a:highlight>
                  <a:srgbClr val="FFFFFF"/>
                </a:highlight>
                <a:latin typeface="Verdana"/>
                <a:ea typeface="Verdana"/>
                <a:cs typeface="Verdana"/>
                <a:sym typeface="Verdana"/>
              </a:rPr>
              <a:t>In this project you will investigate the importance of unfulfilled queries. For example, if guests are querying for hotels in Idaho Fall with free </a:t>
            </a:r>
            <a:r>
              <a:rPr lang="en" sz="900" dirty="0" err="1">
                <a:solidFill>
                  <a:srgbClr val="222222"/>
                </a:solidFill>
                <a:highlight>
                  <a:srgbClr val="FFFFFF"/>
                </a:highlight>
                <a:latin typeface="Verdana"/>
                <a:ea typeface="Verdana"/>
                <a:cs typeface="Verdana"/>
                <a:sym typeface="Verdana"/>
              </a:rPr>
              <a:t>wi-fi</a:t>
            </a:r>
            <a:r>
              <a:rPr lang="en" sz="900" dirty="0">
                <a:solidFill>
                  <a:srgbClr val="222222"/>
                </a:solidFill>
                <a:highlight>
                  <a:srgbClr val="FFFFFF"/>
                </a:highlight>
                <a:latin typeface="Verdana"/>
                <a:ea typeface="Verdana"/>
                <a:cs typeface="Verdana"/>
                <a:sym typeface="Verdana"/>
              </a:rPr>
              <a:t> on Aug 21 and or Ethiopian restaurant in Davis Square with no results returned then one can: 1) Create market opportunities using incentives. 2 Adjust the predictive models to include these </a:t>
            </a:r>
            <a:r>
              <a:rPr lang="en" sz="900" dirty="0" err="1" smtClean="0">
                <a:solidFill>
                  <a:srgbClr val="222222"/>
                </a:solidFill>
                <a:highlight>
                  <a:srgbClr val="FFFFFF"/>
                </a:highlight>
                <a:latin typeface="Verdana"/>
                <a:ea typeface="Verdana"/>
                <a:cs typeface="Verdana"/>
                <a:sym typeface="Verdana"/>
              </a:rPr>
              <a:t>negtive</a:t>
            </a:r>
            <a:r>
              <a:rPr lang="en" sz="900" dirty="0" smtClean="0">
                <a:solidFill>
                  <a:srgbClr val="222222"/>
                </a:solidFill>
                <a:highlight>
                  <a:srgbClr val="FFFFFF"/>
                </a:highlight>
                <a:latin typeface="Verdana"/>
                <a:ea typeface="Verdana"/>
                <a:cs typeface="Verdana"/>
                <a:sym typeface="Verdana"/>
              </a:rPr>
              <a:t> </a:t>
            </a:r>
            <a:r>
              <a:rPr lang="en" sz="900" dirty="0">
                <a:solidFill>
                  <a:srgbClr val="222222"/>
                </a:solidFill>
                <a:highlight>
                  <a:srgbClr val="FFFFFF"/>
                </a:highlight>
                <a:latin typeface="Verdana"/>
                <a:ea typeface="Verdana"/>
                <a:cs typeface="Verdana"/>
                <a:sym typeface="Verdana"/>
              </a:rPr>
              <a:t>data and use negative results for the estimation of the confidence intervals.  </a:t>
            </a:r>
          </a:p>
          <a:p>
            <a:pPr lvl="0" rtl="0">
              <a:lnSpc>
                <a:spcPct val="150000"/>
              </a:lnSpc>
              <a:spcBef>
                <a:spcPts val="0"/>
              </a:spcBef>
              <a:buClr>
                <a:schemeClr val="dk1"/>
              </a:buClr>
              <a:buSzPct val="122222"/>
              <a:buFont typeface="Arial"/>
              <a:buNone/>
            </a:pPr>
            <a:endParaRPr sz="900" dirty="0">
              <a:solidFill>
                <a:srgbClr val="222222"/>
              </a:solidFill>
              <a:highlight>
                <a:srgbClr val="FFFFFF"/>
              </a:highlight>
              <a:latin typeface="Verdana"/>
              <a:ea typeface="Verdana"/>
              <a:cs typeface="Verdana"/>
              <a:sym typeface="Verdana"/>
            </a:endParaRPr>
          </a:p>
          <a:p>
            <a:pPr lvl="0" rtl="0">
              <a:lnSpc>
                <a:spcPct val="150000"/>
              </a:lnSpc>
              <a:spcBef>
                <a:spcPts val="0"/>
              </a:spcBef>
              <a:buClr>
                <a:schemeClr val="dk1"/>
              </a:buClr>
              <a:buSzPct val="122222"/>
              <a:buFont typeface="Arial"/>
              <a:buNone/>
            </a:pPr>
            <a:endParaRPr sz="900" dirty="0">
              <a:solidFill>
                <a:srgbClr val="222222"/>
              </a:solidFill>
              <a:highlight>
                <a:srgbClr val="FFFFFF"/>
              </a:highlight>
              <a:latin typeface="Verdana"/>
              <a:ea typeface="Verdana"/>
              <a:cs typeface="Verdana"/>
              <a:sym typeface="Verdana"/>
            </a:endParaRPr>
          </a:p>
          <a:p>
            <a:pPr lvl="0">
              <a:lnSpc>
                <a:spcPct val="150000"/>
              </a:lnSpc>
              <a:buSzPct val="122222"/>
            </a:pPr>
            <a:r>
              <a:rPr lang="sk-SK" sz="900" dirty="0"/>
              <a:t> </a:t>
            </a:r>
            <a:endParaRPr sz="900" dirty="0">
              <a:latin typeface="Verdana"/>
              <a:ea typeface="Verdana"/>
              <a:cs typeface="Verdana"/>
              <a:sym typeface="Verdana"/>
            </a:endParaRPr>
          </a:p>
          <a:p>
            <a:pPr marL="0" lvl="0" indent="-69850" rtl="0">
              <a:lnSpc>
                <a:spcPct val="115000"/>
              </a:lnSpc>
              <a:spcBef>
                <a:spcPts val="0"/>
              </a:spcBef>
              <a:buClr>
                <a:schemeClr val="dk1"/>
              </a:buClr>
              <a:buSzPct val="122222"/>
              <a:buFont typeface="Arial"/>
              <a:buNone/>
            </a:pPr>
            <a:endParaRPr sz="900" dirty="0">
              <a:latin typeface="Verdana"/>
              <a:ea typeface="Verdana"/>
              <a:cs typeface="Verdana"/>
              <a:sym typeface="Verdana"/>
            </a:endParaRPr>
          </a:p>
        </p:txBody>
      </p:sp>
      <p:sp>
        <p:nvSpPr>
          <p:cNvPr id="164" name="Shape 164"/>
          <p:cNvSpPr txBox="1">
            <a:spLocks noGrp="1"/>
          </p:cNvSpPr>
          <p:nvPr>
            <p:ph type="body" idx="1"/>
          </p:nvPr>
        </p:nvSpPr>
        <p:spPr>
          <a:xfrm>
            <a:off x="557125" y="3249775"/>
            <a:ext cx="3591900" cy="1452900"/>
          </a:xfrm>
          <a:prstGeom prst="rect">
            <a:avLst/>
          </a:prstGeom>
        </p:spPr>
        <p:txBody>
          <a:bodyPr lIns="91425" tIns="91425" rIns="91425" bIns="91425" anchor="t" anchorCtr="0">
            <a:noAutofit/>
          </a:bodyPr>
          <a:lstStyle/>
          <a:p>
            <a:pPr marL="0" lvl="0" indent="-69850" rtl="0">
              <a:lnSpc>
                <a:spcPct val="115000"/>
              </a:lnSpc>
              <a:spcBef>
                <a:spcPts val="0"/>
              </a:spcBef>
              <a:buClr>
                <a:schemeClr val="dk1"/>
              </a:buClr>
              <a:buSzPct val="100000"/>
              <a:buFont typeface="Arial"/>
              <a:buNone/>
            </a:pPr>
            <a:r>
              <a:rPr lang="en" sz="1100" b="1">
                <a:latin typeface="Arial"/>
                <a:ea typeface="Arial"/>
                <a:cs typeface="Arial"/>
                <a:sym typeface="Arial"/>
              </a:rPr>
              <a:t>Data</a:t>
            </a:r>
            <a:r>
              <a:rPr lang="en" sz="1100">
                <a:latin typeface="Arial"/>
                <a:ea typeface="Arial"/>
                <a:cs typeface="Arial"/>
                <a:sym typeface="Arial"/>
              </a:rPr>
              <a:t>: Queries from tripadvisor</a:t>
            </a:r>
          </a:p>
          <a:p>
            <a:pPr marL="0" lvl="0" indent="-69850" rtl="0">
              <a:lnSpc>
                <a:spcPct val="115000"/>
              </a:lnSpc>
              <a:spcBef>
                <a:spcPts val="0"/>
              </a:spcBef>
              <a:buClr>
                <a:schemeClr val="dk1"/>
              </a:buClr>
              <a:buSzPct val="100000"/>
              <a:buFont typeface="Arial"/>
              <a:buNone/>
            </a:pPr>
            <a:r>
              <a:rPr lang="en" sz="1100" b="1">
                <a:latin typeface="Arial"/>
                <a:ea typeface="Arial"/>
                <a:cs typeface="Arial"/>
                <a:sym typeface="Arial"/>
              </a:rPr>
              <a:t>Skills</a:t>
            </a:r>
            <a:r>
              <a:rPr lang="en" sz="1100">
                <a:latin typeface="Arial"/>
                <a:ea typeface="Arial"/>
                <a:cs typeface="Arial"/>
                <a:sym typeface="Arial"/>
              </a:rPr>
              <a:t>: Inference models, AB testings </a:t>
            </a:r>
          </a:p>
          <a:p>
            <a:pPr marL="0" lvl="0" indent="-69850" rtl="0">
              <a:lnSpc>
                <a:spcPct val="115000"/>
              </a:lnSpc>
              <a:spcBef>
                <a:spcPts val="0"/>
              </a:spcBef>
              <a:buClr>
                <a:schemeClr val="dk1"/>
              </a:buClr>
              <a:buSzPct val="100000"/>
              <a:buFont typeface="Arial"/>
              <a:buNone/>
            </a:pPr>
            <a:r>
              <a:rPr lang="en" sz="1100" b="1">
                <a:latin typeface="Arial"/>
                <a:ea typeface="Arial"/>
                <a:cs typeface="Arial"/>
                <a:sym typeface="Arial"/>
              </a:rPr>
              <a:t>Contact</a:t>
            </a:r>
            <a:r>
              <a:rPr lang="en" sz="1100">
                <a:latin typeface="Arial"/>
                <a:ea typeface="Arial"/>
                <a:cs typeface="Arial"/>
                <a:sym typeface="Arial"/>
              </a:rPr>
              <a:t>: </a:t>
            </a:r>
            <a:r>
              <a:rPr lang="en" sz="950">
                <a:solidFill>
                  <a:srgbClr val="222222"/>
                </a:solidFill>
                <a:highlight>
                  <a:srgbClr val="FFFFFF"/>
                </a:highlight>
                <a:latin typeface="Arial"/>
                <a:ea typeface="Arial"/>
                <a:cs typeface="Arial"/>
                <a:sym typeface="Arial"/>
              </a:rPr>
              <a:t>Jeff Palmucci: </a:t>
            </a:r>
            <a:r>
              <a:rPr lang="en" sz="950">
                <a:solidFill>
                  <a:srgbClr val="555555"/>
                </a:solidFill>
                <a:highlight>
                  <a:srgbClr val="FFFFFF"/>
                </a:highlight>
                <a:latin typeface="Arial"/>
                <a:ea typeface="Arial"/>
                <a:cs typeface="Arial"/>
                <a:sym typeface="Arial"/>
              </a:rPr>
              <a:t>jpalmucci@tripadvisor.com</a:t>
            </a:r>
          </a:p>
          <a:p>
            <a:pPr marL="0" lvl="0" indent="-69850" rtl="0">
              <a:lnSpc>
                <a:spcPct val="115000"/>
              </a:lnSpc>
              <a:spcBef>
                <a:spcPts val="0"/>
              </a:spcBef>
              <a:buClr>
                <a:schemeClr val="dk1"/>
              </a:buClr>
              <a:buSzPct val="100000"/>
              <a:buFont typeface="Arial"/>
              <a:buNone/>
            </a:pPr>
            <a:r>
              <a:rPr lang="en" sz="1100" b="1">
                <a:latin typeface="Arial"/>
                <a:ea typeface="Arial"/>
                <a:cs typeface="Arial"/>
                <a:sym typeface="Arial"/>
              </a:rPr>
              <a:t>TF</a:t>
            </a:r>
            <a:r>
              <a:rPr lang="en" sz="1100">
                <a:latin typeface="Arial"/>
                <a:ea typeface="Arial"/>
                <a:cs typeface="Arial"/>
                <a:sym typeface="Arial"/>
              </a:rPr>
              <a:t>: Reinier Maat</a:t>
            </a:r>
          </a:p>
          <a:p>
            <a:pPr marL="0" lvl="0" indent="-69850" rtl="0">
              <a:lnSpc>
                <a:spcPct val="115000"/>
              </a:lnSpc>
              <a:spcBef>
                <a:spcPts val="0"/>
              </a:spcBef>
              <a:buClr>
                <a:schemeClr val="dk1"/>
              </a:buClr>
              <a:buSzPct val="100000"/>
              <a:buFont typeface="Arial"/>
              <a:buNone/>
            </a:pPr>
            <a:r>
              <a:rPr lang="en" sz="1100" b="1">
                <a:latin typeface="Arial"/>
                <a:ea typeface="Arial"/>
                <a:cs typeface="Arial"/>
                <a:sym typeface="Arial"/>
              </a:rPr>
              <a:t>Openness</a:t>
            </a:r>
            <a:r>
              <a:rPr lang="en" sz="1100">
                <a:latin typeface="Arial"/>
                <a:ea typeface="Arial"/>
                <a:cs typeface="Arial"/>
                <a:sym typeface="Arial"/>
              </a:rPr>
              <a:t>: High-Very high</a:t>
            </a:r>
          </a:p>
          <a:p>
            <a:pPr marL="0" lvl="0" indent="-69850" rtl="0">
              <a:lnSpc>
                <a:spcPct val="115000"/>
              </a:lnSpc>
              <a:spcBef>
                <a:spcPts val="0"/>
              </a:spcBef>
              <a:buClr>
                <a:schemeClr val="dk1"/>
              </a:buClr>
              <a:buSzPct val="100000"/>
              <a:buFont typeface="Arial"/>
              <a:buNone/>
            </a:pPr>
            <a:r>
              <a:rPr lang="en" sz="1100" b="1">
                <a:latin typeface="Arial"/>
                <a:ea typeface="Arial"/>
                <a:cs typeface="Arial"/>
                <a:sym typeface="Arial"/>
              </a:rPr>
              <a:t>Engagement</a:t>
            </a:r>
            <a:r>
              <a:rPr lang="en" sz="1100">
                <a:latin typeface="Arial"/>
                <a:ea typeface="Arial"/>
                <a:cs typeface="Arial"/>
                <a:sym typeface="Arial"/>
              </a:rPr>
              <a:t>: Medium</a:t>
            </a:r>
          </a:p>
        </p:txBody>
      </p:sp>
      <p:pic>
        <p:nvPicPr>
          <p:cNvPr id="2" name="Picture 1"/>
          <p:cNvPicPr>
            <a:picLocks noChangeAspect="1"/>
          </p:cNvPicPr>
          <p:nvPr/>
        </p:nvPicPr>
        <p:blipFill>
          <a:blip r:embed="rId3"/>
          <a:stretch>
            <a:fillRect/>
          </a:stretch>
        </p:blipFill>
        <p:spPr>
          <a:xfrm>
            <a:off x="0" y="-250581"/>
            <a:ext cx="3385038" cy="1692519"/>
          </a:xfrm>
          <a:prstGeom prst="rect">
            <a:avLst/>
          </a:prstGeom>
        </p:spPr>
      </p:pic>
      <p:sp>
        <p:nvSpPr>
          <p:cNvPr id="3" name="Rectangle 2"/>
          <p:cNvSpPr/>
          <p:nvPr/>
        </p:nvSpPr>
        <p:spPr>
          <a:xfrm>
            <a:off x="4454820" y="2417862"/>
            <a:ext cx="234360" cy="307777"/>
          </a:xfrm>
          <a:prstGeom prst="rect">
            <a:avLst/>
          </a:prstGeom>
        </p:spPr>
        <p:txBody>
          <a:bodyPr wrap="none">
            <a:spAutoFit/>
          </a:bodyPr>
          <a:lstStyle/>
          <a:p>
            <a:r>
              <a:rPr lang="sk-SK" dirty="0"/>
              <a:t> </a:t>
            </a:r>
            <a:endParaRPr lang="en-US" dirty="0"/>
          </a:p>
        </p:txBody>
      </p:sp>
      <p:sp>
        <p:nvSpPr>
          <p:cNvPr id="4" name="Rectangle 3"/>
          <p:cNvSpPr/>
          <p:nvPr/>
        </p:nvSpPr>
        <p:spPr>
          <a:xfrm>
            <a:off x="4454820" y="2417862"/>
            <a:ext cx="234360" cy="307777"/>
          </a:xfrm>
          <a:prstGeom prst="rect">
            <a:avLst/>
          </a:prstGeom>
        </p:spPr>
        <p:txBody>
          <a:bodyPr wrap="none">
            <a:spAutoFit/>
          </a:bodyPr>
          <a:lstStyle/>
          <a:p>
            <a:r>
              <a:rPr lang="sk-SK" dirty="0"/>
              <a:t> </a:t>
            </a:r>
            <a:endParaRPr lang="en-US" dirty="0"/>
          </a:p>
        </p:txBody>
      </p:sp>
      <p:pic>
        <p:nvPicPr>
          <p:cNvPr id="10" name="Picture 9"/>
          <p:cNvPicPr>
            <a:picLocks noChangeAspect="1"/>
          </p:cNvPicPr>
          <p:nvPr/>
        </p:nvPicPr>
        <p:blipFill>
          <a:blip r:embed="rId4"/>
          <a:stretch>
            <a:fillRect/>
          </a:stretch>
        </p:blipFill>
        <p:spPr>
          <a:xfrm>
            <a:off x="5340588" y="2698506"/>
            <a:ext cx="2946457" cy="25050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457200" y="1200150"/>
            <a:ext cx="8229600" cy="1353300"/>
          </a:xfrm>
          <a:prstGeom prst="rect">
            <a:avLst/>
          </a:prstGeom>
        </p:spPr>
        <p:txBody>
          <a:bodyPr lIns="91425" tIns="91425" rIns="91425" bIns="91425" anchor="t" anchorCtr="0">
            <a:noAutofit/>
          </a:bodyPr>
          <a:lstStyle/>
          <a:p>
            <a:pPr lvl="0" rtl="0">
              <a:lnSpc>
                <a:spcPct val="115000"/>
              </a:lnSpc>
              <a:spcBef>
                <a:spcPts val="0"/>
              </a:spcBef>
              <a:spcAft>
                <a:spcPts val="600"/>
              </a:spcAft>
              <a:buClr>
                <a:schemeClr val="dk1"/>
              </a:buClr>
              <a:buSzPct val="100000"/>
              <a:buFont typeface="Arial"/>
              <a:buNone/>
            </a:pPr>
            <a:r>
              <a:rPr lang="en" sz="1050">
                <a:solidFill>
                  <a:srgbClr val="252525"/>
                </a:solidFill>
                <a:highlight>
                  <a:srgbClr val="FFFFFF"/>
                </a:highlight>
                <a:latin typeface="Arial"/>
                <a:ea typeface="Arial"/>
                <a:cs typeface="Arial"/>
                <a:sym typeface="Arial"/>
              </a:rPr>
              <a:t>The </a:t>
            </a:r>
            <a:r>
              <a:rPr lang="en" sz="1050" b="1">
                <a:solidFill>
                  <a:srgbClr val="252525"/>
                </a:solidFill>
                <a:highlight>
                  <a:srgbClr val="FFFFFF"/>
                </a:highlight>
                <a:latin typeface="Arial"/>
                <a:ea typeface="Arial"/>
                <a:cs typeface="Arial"/>
                <a:sym typeface="Arial"/>
              </a:rPr>
              <a:t>Massachusetts Bay Transportation Authority</a:t>
            </a:r>
            <a:r>
              <a:rPr lang="en" sz="1050">
                <a:solidFill>
                  <a:srgbClr val="252525"/>
                </a:solidFill>
                <a:highlight>
                  <a:srgbClr val="FFFFFF"/>
                </a:highlight>
                <a:latin typeface="Arial"/>
                <a:ea typeface="Arial"/>
                <a:cs typeface="Arial"/>
                <a:sym typeface="Arial"/>
              </a:rPr>
              <a:t> (abbreviated the </a:t>
            </a:r>
            <a:r>
              <a:rPr lang="en" sz="1050" b="1">
                <a:solidFill>
                  <a:srgbClr val="252525"/>
                </a:solidFill>
                <a:highlight>
                  <a:srgbClr val="FFFFFF"/>
                </a:highlight>
                <a:latin typeface="Arial"/>
                <a:ea typeface="Arial"/>
                <a:cs typeface="Arial"/>
                <a:sym typeface="Arial"/>
              </a:rPr>
              <a:t>MBTA</a:t>
            </a:r>
            <a:r>
              <a:rPr lang="en" sz="1050">
                <a:solidFill>
                  <a:srgbClr val="252525"/>
                </a:solidFill>
                <a:highlight>
                  <a:srgbClr val="FFFFFF"/>
                </a:highlight>
                <a:latin typeface="Arial"/>
                <a:ea typeface="Arial"/>
                <a:cs typeface="Arial"/>
                <a:sym typeface="Arial"/>
              </a:rPr>
              <a:t> and </a:t>
            </a:r>
            <a:r>
              <a:rPr lang="en" sz="1050" b="1">
                <a:solidFill>
                  <a:srgbClr val="252525"/>
                </a:solidFill>
                <a:highlight>
                  <a:srgbClr val="FFFFFF"/>
                </a:highlight>
                <a:latin typeface="Arial"/>
                <a:ea typeface="Arial"/>
                <a:cs typeface="Arial"/>
                <a:sym typeface="Arial"/>
              </a:rPr>
              <a:t>The T</a:t>
            </a:r>
            <a:r>
              <a:rPr lang="en" sz="1050">
                <a:solidFill>
                  <a:srgbClr val="252525"/>
                </a:solidFill>
                <a:highlight>
                  <a:srgbClr val="FFFFFF"/>
                </a:highlight>
                <a:latin typeface="Arial"/>
                <a:ea typeface="Arial"/>
                <a:cs typeface="Arial"/>
                <a:sym typeface="Arial"/>
              </a:rPr>
              <a:t>) is the public agency responsible for operating most </a:t>
            </a:r>
            <a:r>
              <a:rPr lang="en" sz="1050">
                <a:solidFill>
                  <a:srgbClr val="0B0080"/>
                </a:solidFill>
                <a:highlight>
                  <a:srgbClr val="FFFFFF"/>
                </a:highlight>
                <a:latin typeface="Arial"/>
                <a:ea typeface="Arial"/>
                <a:cs typeface="Arial"/>
                <a:sym typeface="Arial"/>
                <a:hlinkClick r:id="rId3"/>
              </a:rPr>
              <a:t>public transportation</a:t>
            </a:r>
            <a:r>
              <a:rPr lang="en" sz="1050">
                <a:solidFill>
                  <a:srgbClr val="252525"/>
                </a:solidFill>
                <a:highlight>
                  <a:srgbClr val="FFFFFF"/>
                </a:highlight>
                <a:latin typeface="Arial"/>
                <a:ea typeface="Arial"/>
                <a:cs typeface="Arial"/>
                <a:sym typeface="Arial"/>
              </a:rPr>
              <a:t> services in the </a:t>
            </a:r>
            <a:r>
              <a:rPr lang="en" sz="1050">
                <a:solidFill>
                  <a:srgbClr val="0B0080"/>
                </a:solidFill>
                <a:highlight>
                  <a:srgbClr val="FFFFFF"/>
                </a:highlight>
                <a:latin typeface="Arial"/>
                <a:ea typeface="Arial"/>
                <a:cs typeface="Arial"/>
                <a:sym typeface="Arial"/>
                <a:hlinkClick r:id="rId4"/>
              </a:rPr>
              <a:t>Greater Boston</a:t>
            </a:r>
            <a:r>
              <a:rPr lang="en" sz="1050">
                <a:solidFill>
                  <a:srgbClr val="252525"/>
                </a:solidFill>
                <a:highlight>
                  <a:srgbClr val="FFFFFF"/>
                </a:highlight>
                <a:latin typeface="Arial"/>
                <a:ea typeface="Arial"/>
                <a:cs typeface="Arial"/>
                <a:sym typeface="Arial"/>
              </a:rPr>
              <a:t>, </a:t>
            </a:r>
            <a:r>
              <a:rPr lang="en" sz="1050">
                <a:solidFill>
                  <a:srgbClr val="0B0080"/>
                </a:solidFill>
                <a:highlight>
                  <a:srgbClr val="FFFFFF"/>
                </a:highlight>
                <a:latin typeface="Arial"/>
                <a:ea typeface="Arial"/>
                <a:cs typeface="Arial"/>
                <a:sym typeface="Arial"/>
                <a:hlinkClick r:id="rId5"/>
              </a:rPr>
              <a:t>Massachusetts</a:t>
            </a:r>
            <a:r>
              <a:rPr lang="en" sz="1050">
                <a:solidFill>
                  <a:srgbClr val="252525"/>
                </a:solidFill>
                <a:highlight>
                  <a:srgbClr val="FFFFFF"/>
                </a:highlight>
                <a:latin typeface="Arial"/>
                <a:ea typeface="Arial"/>
                <a:cs typeface="Arial"/>
                <a:sym typeface="Arial"/>
              </a:rPr>
              <a:t> region. </a:t>
            </a:r>
          </a:p>
          <a:p>
            <a:pPr lvl="0" rtl="0">
              <a:lnSpc>
                <a:spcPct val="115000"/>
              </a:lnSpc>
              <a:spcBef>
                <a:spcPts val="0"/>
              </a:spcBef>
              <a:spcAft>
                <a:spcPts val="600"/>
              </a:spcAft>
              <a:buClr>
                <a:schemeClr val="dk1"/>
              </a:buClr>
              <a:buSzPct val="100000"/>
              <a:buFont typeface="Arial"/>
              <a:buNone/>
            </a:pPr>
            <a:r>
              <a:rPr lang="en" sz="1050">
                <a:solidFill>
                  <a:srgbClr val="252525"/>
                </a:solidFill>
                <a:highlight>
                  <a:srgbClr val="FFFFFF"/>
                </a:highlight>
                <a:latin typeface="Arial"/>
                <a:ea typeface="Arial"/>
                <a:cs typeface="Arial"/>
                <a:sym typeface="Arial"/>
              </a:rPr>
              <a:t>This project is very open and you can with the help of your TF (and Pavlos) address any question regarding the buses. MBTA people would like to have a predictive model on the delays but they are also interested in examining the validity of their routes. This project should explore visualization tools as well </a:t>
            </a:r>
          </a:p>
          <a:p>
            <a:pPr lvl="0" rtl="0">
              <a:lnSpc>
                <a:spcPct val="115000"/>
              </a:lnSpc>
              <a:spcBef>
                <a:spcPts val="0"/>
              </a:spcBef>
              <a:spcAft>
                <a:spcPts val="600"/>
              </a:spcAft>
              <a:buClr>
                <a:schemeClr val="dk1"/>
              </a:buClr>
              <a:buSzPct val="100000"/>
              <a:buFont typeface="Arial"/>
              <a:buNone/>
            </a:pPr>
            <a:endParaRPr sz="1050">
              <a:solidFill>
                <a:srgbClr val="252525"/>
              </a:solidFill>
              <a:highlight>
                <a:srgbClr val="FFFFFF"/>
              </a:highlight>
              <a:latin typeface="Arial"/>
              <a:ea typeface="Arial"/>
              <a:cs typeface="Arial"/>
              <a:sym typeface="Arial"/>
            </a:endParaRPr>
          </a:p>
          <a:p>
            <a:pPr marL="0" lvl="0" indent="-69850" rtl="0">
              <a:lnSpc>
                <a:spcPct val="115000"/>
              </a:lnSpc>
              <a:spcBef>
                <a:spcPts val="0"/>
              </a:spcBef>
              <a:buClr>
                <a:schemeClr val="dk1"/>
              </a:buClr>
              <a:buSzPct val="100000"/>
              <a:buFont typeface="Arial"/>
              <a:buNone/>
            </a:pPr>
            <a:endParaRPr sz="1100">
              <a:latin typeface="Arial"/>
              <a:ea typeface="Arial"/>
              <a:cs typeface="Arial"/>
              <a:sym typeface="Arial"/>
            </a:endParaRPr>
          </a:p>
        </p:txBody>
      </p:sp>
      <p:sp>
        <p:nvSpPr>
          <p:cNvPr id="172" name="Shape 172"/>
          <p:cNvSpPr txBox="1">
            <a:spLocks noGrp="1"/>
          </p:cNvSpPr>
          <p:nvPr>
            <p:ph type="body" idx="1"/>
          </p:nvPr>
        </p:nvSpPr>
        <p:spPr>
          <a:xfrm>
            <a:off x="457200" y="2553450"/>
            <a:ext cx="4611600" cy="2442000"/>
          </a:xfrm>
          <a:prstGeom prst="rect">
            <a:avLst/>
          </a:prstGeom>
        </p:spPr>
        <p:txBody>
          <a:bodyPr lIns="91425" tIns="91425" rIns="91425" bIns="91425" anchor="t" anchorCtr="0">
            <a:noAutofit/>
          </a:bodyPr>
          <a:lstStyle/>
          <a:p>
            <a:pPr marL="0" lvl="0" indent="-69850" rtl="0">
              <a:lnSpc>
                <a:spcPct val="115000"/>
              </a:lnSpc>
              <a:spcBef>
                <a:spcPts val="0"/>
              </a:spcBef>
              <a:buClr>
                <a:schemeClr val="dk1"/>
              </a:buClr>
              <a:buSzPct val="100000"/>
              <a:buFont typeface="Arial"/>
              <a:buNone/>
            </a:pPr>
            <a:r>
              <a:rPr lang="en" sz="1100" b="1">
                <a:latin typeface="Arial"/>
                <a:ea typeface="Arial"/>
                <a:cs typeface="Arial"/>
                <a:sym typeface="Arial"/>
              </a:rPr>
              <a:t>Data</a:t>
            </a:r>
            <a:r>
              <a:rPr lang="en" sz="1100">
                <a:latin typeface="Arial"/>
                <a:ea typeface="Arial"/>
                <a:cs typeface="Arial"/>
                <a:sym typeface="Arial"/>
              </a:rPr>
              <a:t>: All bus data (ridership, gps locations etc) </a:t>
            </a:r>
          </a:p>
          <a:p>
            <a:pPr marL="0" lvl="0" indent="-69850" rtl="0">
              <a:lnSpc>
                <a:spcPct val="115000"/>
              </a:lnSpc>
              <a:spcBef>
                <a:spcPts val="0"/>
              </a:spcBef>
              <a:buClr>
                <a:schemeClr val="dk1"/>
              </a:buClr>
              <a:buSzPct val="100000"/>
              <a:buFont typeface="Arial"/>
              <a:buNone/>
            </a:pPr>
            <a:r>
              <a:rPr lang="en" sz="1100" b="1">
                <a:latin typeface="Arial"/>
                <a:ea typeface="Arial"/>
                <a:cs typeface="Arial"/>
                <a:sym typeface="Arial"/>
              </a:rPr>
              <a:t>Skills</a:t>
            </a:r>
            <a:r>
              <a:rPr lang="en" sz="1100">
                <a:latin typeface="Arial"/>
                <a:ea typeface="Arial"/>
                <a:cs typeface="Arial"/>
                <a:sym typeface="Arial"/>
              </a:rPr>
              <a:t>: Data Science from A-Z </a:t>
            </a:r>
          </a:p>
          <a:p>
            <a:pPr marL="0" lvl="0" indent="-69850" rtl="0">
              <a:lnSpc>
                <a:spcPct val="115000"/>
              </a:lnSpc>
              <a:spcBef>
                <a:spcPts val="0"/>
              </a:spcBef>
              <a:buClr>
                <a:schemeClr val="dk1"/>
              </a:buClr>
              <a:buSzPct val="100000"/>
              <a:buFont typeface="Arial"/>
              <a:buNone/>
            </a:pPr>
            <a:r>
              <a:rPr lang="en" sz="1100" b="1">
                <a:latin typeface="Arial"/>
                <a:ea typeface="Arial"/>
                <a:cs typeface="Arial"/>
                <a:sym typeface="Arial"/>
              </a:rPr>
              <a:t>Contact</a:t>
            </a:r>
            <a:r>
              <a:rPr lang="en" sz="1100">
                <a:latin typeface="Arial"/>
                <a:ea typeface="Arial"/>
                <a:cs typeface="Arial"/>
                <a:sym typeface="Arial"/>
              </a:rPr>
              <a:t>: </a:t>
            </a:r>
            <a:r>
              <a:rPr lang="en" sz="950">
                <a:solidFill>
                  <a:srgbClr val="222222"/>
                </a:solidFill>
                <a:highlight>
                  <a:srgbClr val="FFFFFF"/>
                </a:highlight>
                <a:latin typeface="Arial"/>
                <a:ea typeface="Arial"/>
                <a:cs typeface="Arial"/>
                <a:sym typeface="Arial"/>
              </a:rPr>
              <a:t>Dominick Tribone: </a:t>
            </a:r>
            <a:r>
              <a:rPr lang="en" sz="950">
                <a:solidFill>
                  <a:srgbClr val="555555"/>
                </a:solidFill>
                <a:highlight>
                  <a:srgbClr val="FFFFFF"/>
                </a:highlight>
                <a:latin typeface="Arial"/>
                <a:ea typeface="Arial"/>
                <a:cs typeface="Arial"/>
                <a:sym typeface="Arial"/>
              </a:rPr>
              <a:t>dtribone@mbta.com</a:t>
            </a:r>
          </a:p>
          <a:p>
            <a:pPr marL="0" lvl="0" indent="-69850" rtl="0">
              <a:lnSpc>
                <a:spcPct val="115000"/>
              </a:lnSpc>
              <a:spcBef>
                <a:spcPts val="0"/>
              </a:spcBef>
              <a:buClr>
                <a:schemeClr val="dk1"/>
              </a:buClr>
              <a:buSzPct val="100000"/>
              <a:buFont typeface="Arial"/>
              <a:buNone/>
            </a:pPr>
            <a:r>
              <a:rPr lang="en" sz="1100" b="1">
                <a:latin typeface="Arial"/>
                <a:ea typeface="Arial"/>
                <a:cs typeface="Arial"/>
                <a:sym typeface="Arial"/>
              </a:rPr>
              <a:t>TF</a:t>
            </a:r>
            <a:r>
              <a:rPr lang="en" sz="1100">
                <a:latin typeface="Arial"/>
                <a:ea typeface="Arial"/>
                <a:cs typeface="Arial"/>
                <a:sym typeface="Arial"/>
              </a:rPr>
              <a:t>: Matt Holman </a:t>
            </a:r>
          </a:p>
          <a:p>
            <a:pPr marL="0" lvl="0" indent="-69850" rtl="0">
              <a:lnSpc>
                <a:spcPct val="115000"/>
              </a:lnSpc>
              <a:spcBef>
                <a:spcPts val="0"/>
              </a:spcBef>
              <a:buClr>
                <a:schemeClr val="dk1"/>
              </a:buClr>
              <a:buSzPct val="100000"/>
              <a:buFont typeface="Arial"/>
              <a:buNone/>
            </a:pPr>
            <a:r>
              <a:rPr lang="en" sz="1100" b="1">
                <a:latin typeface="Arial"/>
                <a:ea typeface="Arial"/>
                <a:cs typeface="Arial"/>
                <a:sym typeface="Arial"/>
              </a:rPr>
              <a:t>Openness</a:t>
            </a:r>
            <a:r>
              <a:rPr lang="en" sz="1100">
                <a:latin typeface="Arial"/>
                <a:ea typeface="Arial"/>
                <a:cs typeface="Arial"/>
                <a:sym typeface="Arial"/>
              </a:rPr>
              <a:t>: Super High </a:t>
            </a:r>
          </a:p>
          <a:p>
            <a:pPr marL="0" lvl="0" indent="-69850" rtl="0">
              <a:lnSpc>
                <a:spcPct val="115000"/>
              </a:lnSpc>
              <a:spcBef>
                <a:spcPts val="0"/>
              </a:spcBef>
              <a:buClr>
                <a:schemeClr val="dk1"/>
              </a:buClr>
              <a:buSzPct val="100000"/>
              <a:buFont typeface="Arial"/>
              <a:buNone/>
            </a:pPr>
            <a:r>
              <a:rPr lang="en" sz="1100" b="1">
                <a:latin typeface="Arial"/>
                <a:ea typeface="Arial"/>
                <a:cs typeface="Arial"/>
                <a:sym typeface="Arial"/>
              </a:rPr>
              <a:t>Engagement</a:t>
            </a:r>
            <a:r>
              <a:rPr lang="en" sz="1100">
                <a:latin typeface="Arial"/>
                <a:ea typeface="Arial"/>
                <a:cs typeface="Arial"/>
                <a:sym typeface="Arial"/>
              </a:rPr>
              <a:t>: High  </a:t>
            </a:r>
          </a:p>
        </p:txBody>
      </p:sp>
      <p:pic>
        <p:nvPicPr>
          <p:cNvPr id="173" name="Shape 173"/>
          <p:cNvPicPr preferRelativeResize="0"/>
          <p:nvPr/>
        </p:nvPicPr>
        <p:blipFill>
          <a:blip r:embed="rId6">
            <a:alphaModFix/>
          </a:blip>
          <a:stretch>
            <a:fillRect/>
          </a:stretch>
        </p:blipFill>
        <p:spPr>
          <a:xfrm>
            <a:off x="401924" y="50348"/>
            <a:ext cx="1059499" cy="1059499"/>
          </a:xfrm>
          <a:prstGeom prst="rect">
            <a:avLst/>
          </a:prstGeom>
          <a:noFill/>
          <a:ln>
            <a:noFill/>
          </a:ln>
        </p:spPr>
      </p:pic>
      <p:pic>
        <p:nvPicPr>
          <p:cNvPr id="2" name="Picture 1"/>
          <p:cNvPicPr>
            <a:picLocks noChangeAspect="1"/>
          </p:cNvPicPr>
          <p:nvPr/>
        </p:nvPicPr>
        <p:blipFill>
          <a:blip r:embed="rId7"/>
          <a:stretch>
            <a:fillRect/>
          </a:stretch>
        </p:blipFill>
        <p:spPr>
          <a:xfrm>
            <a:off x="5273996" y="2477385"/>
            <a:ext cx="3207608" cy="219828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457200" y="1200150"/>
            <a:ext cx="8229600" cy="1353300"/>
          </a:xfrm>
          <a:prstGeom prst="rect">
            <a:avLst/>
          </a:prstGeom>
        </p:spPr>
        <p:txBody>
          <a:bodyPr lIns="91425" tIns="91425" rIns="91425" bIns="91425" anchor="t" anchorCtr="0">
            <a:noAutofit/>
          </a:bodyPr>
          <a:lstStyle/>
          <a:p>
            <a:pPr marL="0" lvl="0" indent="-69850" rtl="0">
              <a:lnSpc>
                <a:spcPct val="115000"/>
              </a:lnSpc>
              <a:spcBef>
                <a:spcPts val="0"/>
              </a:spcBef>
              <a:buClr>
                <a:schemeClr val="dk1"/>
              </a:buClr>
              <a:buSzPct val="110000"/>
              <a:buFont typeface="Arial"/>
              <a:buNone/>
            </a:pPr>
            <a:r>
              <a:rPr lang="en" sz="1000">
                <a:latin typeface="Arial"/>
                <a:ea typeface="Arial"/>
                <a:cs typeface="Arial"/>
                <a:sym typeface="Arial"/>
              </a:rPr>
              <a:t>Recent advances in the availability of portable and affordable devices that measure noise, temperature, humidity, and pollutant concentrations allow for a more complete and mechanistic understanding of the determinants of personal environmental exposures. We can now continuously monitor for many health-relevant exposures, including carbon dioxide (CO 2 ), temperature, relative humidity, nitrogen dioxide (NO 2 ), and fine particulate matter (PM 2.5 ) using small, inexpensive, real-time monitors. Many stakeholders are interested in the value of these sensors to: inform urban and regional policy; identify pollutant sources at various temporal and spatial scales; and to provide data for personal decision making.</a:t>
            </a:r>
          </a:p>
          <a:p>
            <a:pPr marL="0" lvl="0" indent="-69850" rtl="0">
              <a:lnSpc>
                <a:spcPct val="115000"/>
              </a:lnSpc>
              <a:spcBef>
                <a:spcPts val="0"/>
              </a:spcBef>
              <a:buClr>
                <a:schemeClr val="dk1"/>
              </a:buClr>
              <a:buSzPct val="110000"/>
              <a:buFont typeface="Arial"/>
              <a:buNone/>
            </a:pPr>
            <a:endParaRPr sz="1000">
              <a:latin typeface="Arial"/>
              <a:ea typeface="Arial"/>
              <a:cs typeface="Arial"/>
              <a:sym typeface="Arial"/>
            </a:endParaRPr>
          </a:p>
          <a:p>
            <a:pPr marL="0" lvl="0" indent="-69850" rtl="0">
              <a:lnSpc>
                <a:spcPct val="115000"/>
              </a:lnSpc>
              <a:spcBef>
                <a:spcPts val="0"/>
              </a:spcBef>
              <a:buClr>
                <a:schemeClr val="dk1"/>
              </a:buClr>
              <a:buSzPct val="110000"/>
              <a:buFont typeface="Arial"/>
              <a:buNone/>
            </a:pPr>
            <a:endParaRPr sz="1000">
              <a:latin typeface="Arial"/>
              <a:ea typeface="Arial"/>
              <a:cs typeface="Arial"/>
              <a:sym typeface="Arial"/>
            </a:endParaRPr>
          </a:p>
        </p:txBody>
      </p:sp>
      <p:sp>
        <p:nvSpPr>
          <p:cNvPr id="138" name="Shape 138"/>
          <p:cNvSpPr txBox="1">
            <a:spLocks noGrp="1"/>
          </p:cNvSpPr>
          <p:nvPr>
            <p:ph type="body" idx="1"/>
          </p:nvPr>
        </p:nvSpPr>
        <p:spPr>
          <a:xfrm>
            <a:off x="457200" y="2553450"/>
            <a:ext cx="4611600" cy="2442000"/>
          </a:xfrm>
          <a:prstGeom prst="rect">
            <a:avLst/>
          </a:prstGeom>
        </p:spPr>
        <p:txBody>
          <a:bodyPr lIns="91425" tIns="91425" rIns="91425" bIns="91425" anchor="t" anchorCtr="0">
            <a:noAutofit/>
          </a:bodyPr>
          <a:lstStyle/>
          <a:p>
            <a:pPr lvl="0" rtl="0">
              <a:lnSpc>
                <a:spcPct val="115000"/>
              </a:lnSpc>
              <a:spcBef>
                <a:spcPts val="0"/>
              </a:spcBef>
              <a:buClr>
                <a:schemeClr val="dk1"/>
              </a:buClr>
              <a:buSzPct val="110000"/>
              <a:buFont typeface="Arial"/>
              <a:buNone/>
            </a:pPr>
            <a:r>
              <a:rPr lang="en" sz="1000">
                <a:latin typeface="Verdana"/>
                <a:ea typeface="Verdana"/>
                <a:cs typeface="Verdana"/>
                <a:sym typeface="Verdana"/>
              </a:rPr>
              <a:t>This project would involve the development of algorithms to inform the siting of monitoring stations within an urban area to maximize the incremental value of these data and optimize activities based on the predicted pollutant levels (e.g. best bike routes). </a:t>
            </a:r>
          </a:p>
          <a:p>
            <a:pPr marL="0" lvl="0" indent="-69850" rtl="0">
              <a:lnSpc>
                <a:spcPct val="115000"/>
              </a:lnSpc>
              <a:spcBef>
                <a:spcPts val="0"/>
              </a:spcBef>
              <a:buClr>
                <a:schemeClr val="dk1"/>
              </a:buClr>
              <a:buSzPct val="110000"/>
              <a:buFont typeface="Arial"/>
              <a:buNone/>
            </a:pPr>
            <a:endParaRPr sz="1000" b="1">
              <a:latin typeface="Verdana"/>
              <a:ea typeface="Verdana"/>
              <a:cs typeface="Verdana"/>
              <a:sym typeface="Verdana"/>
            </a:endParaRPr>
          </a:p>
          <a:p>
            <a:pPr marL="0" lvl="0" indent="-69850" rtl="0">
              <a:lnSpc>
                <a:spcPct val="115000"/>
              </a:lnSpc>
              <a:spcBef>
                <a:spcPts val="0"/>
              </a:spcBef>
              <a:buClr>
                <a:schemeClr val="dk1"/>
              </a:buClr>
              <a:buSzPct val="110000"/>
              <a:buFont typeface="Arial"/>
              <a:buNone/>
            </a:pPr>
            <a:r>
              <a:rPr lang="en" sz="1000" b="1">
                <a:latin typeface="Verdana"/>
                <a:ea typeface="Verdana"/>
                <a:cs typeface="Verdana"/>
                <a:sym typeface="Verdana"/>
              </a:rPr>
              <a:t>Data: </a:t>
            </a:r>
            <a:r>
              <a:rPr lang="en" sz="1000">
                <a:latin typeface="Verdana"/>
                <a:ea typeface="Verdana"/>
                <a:cs typeface="Verdana"/>
                <a:sym typeface="Verdana"/>
              </a:rPr>
              <a:t>Data from sensors and public data </a:t>
            </a:r>
          </a:p>
          <a:p>
            <a:pPr marL="0" lvl="0" indent="-69850" rtl="0">
              <a:lnSpc>
                <a:spcPct val="115000"/>
              </a:lnSpc>
              <a:spcBef>
                <a:spcPts val="0"/>
              </a:spcBef>
              <a:buClr>
                <a:schemeClr val="dk1"/>
              </a:buClr>
              <a:buSzPct val="110000"/>
              <a:buFont typeface="Arial"/>
              <a:buNone/>
            </a:pPr>
            <a:endParaRPr sz="1000" b="1">
              <a:latin typeface="Verdana"/>
              <a:ea typeface="Verdana"/>
              <a:cs typeface="Verdana"/>
              <a:sym typeface="Verdana"/>
            </a:endParaRPr>
          </a:p>
          <a:p>
            <a:pPr marL="0" lvl="0" indent="-69850" rtl="0">
              <a:lnSpc>
                <a:spcPct val="115000"/>
              </a:lnSpc>
              <a:spcBef>
                <a:spcPts val="0"/>
              </a:spcBef>
              <a:buClr>
                <a:schemeClr val="dk1"/>
              </a:buClr>
              <a:buSzPct val="110000"/>
              <a:buFont typeface="Arial"/>
              <a:buNone/>
            </a:pPr>
            <a:r>
              <a:rPr lang="en" sz="1000" b="1">
                <a:latin typeface="Verdana"/>
                <a:ea typeface="Verdana"/>
                <a:cs typeface="Verdana"/>
                <a:sym typeface="Verdana"/>
              </a:rPr>
              <a:t>Skills</a:t>
            </a:r>
            <a:r>
              <a:rPr lang="en" sz="1000">
                <a:latin typeface="Verdana"/>
                <a:ea typeface="Verdana"/>
                <a:cs typeface="Verdana"/>
                <a:sym typeface="Verdana"/>
              </a:rPr>
              <a:t>:  Experimental design, Bayesian inference models, optimization methods.</a:t>
            </a:r>
          </a:p>
          <a:p>
            <a:pPr marL="0" lvl="0" indent="-69850" rtl="0">
              <a:lnSpc>
                <a:spcPct val="115000"/>
              </a:lnSpc>
              <a:spcBef>
                <a:spcPts val="0"/>
              </a:spcBef>
              <a:buClr>
                <a:schemeClr val="dk1"/>
              </a:buClr>
              <a:buSzPct val="110000"/>
              <a:buFont typeface="Arial"/>
              <a:buNone/>
            </a:pPr>
            <a:r>
              <a:rPr lang="en" sz="1000" b="1">
                <a:latin typeface="Verdana"/>
                <a:ea typeface="Verdana"/>
                <a:cs typeface="Verdana"/>
                <a:sym typeface="Verdana"/>
              </a:rPr>
              <a:t>Contact</a:t>
            </a:r>
            <a:r>
              <a:rPr lang="en" sz="1000">
                <a:latin typeface="Verdana"/>
                <a:ea typeface="Verdana"/>
                <a:cs typeface="Verdana"/>
                <a:sym typeface="Verdana"/>
              </a:rPr>
              <a:t>: </a:t>
            </a:r>
            <a:r>
              <a:rPr lang="en" sz="1000">
                <a:highlight>
                  <a:srgbClr val="FFFFFF"/>
                </a:highlight>
                <a:latin typeface="Verdana"/>
                <a:ea typeface="Verdana"/>
                <a:cs typeface="Verdana"/>
                <a:sym typeface="Verdana"/>
              </a:rPr>
              <a:t>Gary Adamkiewicz: gadamkie@hsph.harvard.edu</a:t>
            </a:r>
          </a:p>
          <a:p>
            <a:pPr marL="0" lvl="0" indent="-69850" rtl="0">
              <a:lnSpc>
                <a:spcPct val="115000"/>
              </a:lnSpc>
              <a:spcBef>
                <a:spcPts val="0"/>
              </a:spcBef>
              <a:buClr>
                <a:schemeClr val="dk1"/>
              </a:buClr>
              <a:buSzPct val="110000"/>
              <a:buFont typeface="Arial"/>
              <a:buNone/>
            </a:pPr>
            <a:r>
              <a:rPr lang="en" sz="1000" b="1">
                <a:latin typeface="Verdana"/>
                <a:ea typeface="Verdana"/>
                <a:cs typeface="Verdana"/>
                <a:sym typeface="Verdana"/>
              </a:rPr>
              <a:t>TF: </a:t>
            </a:r>
            <a:r>
              <a:rPr lang="en" sz="1000">
                <a:latin typeface="Verdana"/>
                <a:ea typeface="Verdana"/>
                <a:cs typeface="Verdana"/>
                <a:sym typeface="Verdana"/>
              </a:rPr>
              <a:t>Isaac Slavitt</a:t>
            </a:r>
          </a:p>
          <a:p>
            <a:pPr marL="0" lvl="0" indent="-69850" rtl="0">
              <a:lnSpc>
                <a:spcPct val="115000"/>
              </a:lnSpc>
              <a:spcBef>
                <a:spcPts val="0"/>
              </a:spcBef>
              <a:buClr>
                <a:schemeClr val="dk1"/>
              </a:buClr>
              <a:buSzPct val="110000"/>
              <a:buFont typeface="Arial"/>
              <a:buNone/>
            </a:pPr>
            <a:r>
              <a:rPr lang="en" sz="1000" b="1">
                <a:latin typeface="Verdana"/>
                <a:ea typeface="Verdana"/>
                <a:cs typeface="Verdana"/>
                <a:sym typeface="Verdana"/>
              </a:rPr>
              <a:t>Openness</a:t>
            </a:r>
            <a:r>
              <a:rPr lang="en" sz="1000">
                <a:latin typeface="Verdana"/>
                <a:ea typeface="Verdana"/>
                <a:cs typeface="Verdana"/>
                <a:sym typeface="Verdana"/>
              </a:rPr>
              <a:t>: Medium</a:t>
            </a:r>
          </a:p>
          <a:p>
            <a:pPr marL="0" lvl="0" indent="-69850" rtl="0">
              <a:lnSpc>
                <a:spcPct val="115000"/>
              </a:lnSpc>
              <a:spcBef>
                <a:spcPts val="0"/>
              </a:spcBef>
              <a:buClr>
                <a:schemeClr val="dk1"/>
              </a:buClr>
              <a:buSzPct val="110000"/>
              <a:buFont typeface="Arial"/>
              <a:buNone/>
            </a:pPr>
            <a:r>
              <a:rPr lang="en" sz="1000" b="1">
                <a:latin typeface="Verdana"/>
                <a:ea typeface="Verdana"/>
                <a:cs typeface="Verdana"/>
                <a:sym typeface="Verdana"/>
              </a:rPr>
              <a:t>Engagement</a:t>
            </a:r>
            <a:r>
              <a:rPr lang="en" sz="1000">
                <a:latin typeface="Verdana"/>
                <a:ea typeface="Verdana"/>
                <a:cs typeface="Verdana"/>
                <a:sym typeface="Verdana"/>
              </a:rPr>
              <a:t>: Medium</a:t>
            </a:r>
          </a:p>
          <a:p>
            <a:pPr marL="0" lvl="0" indent="-69850" rtl="0">
              <a:lnSpc>
                <a:spcPct val="115000"/>
              </a:lnSpc>
              <a:spcBef>
                <a:spcPts val="0"/>
              </a:spcBef>
              <a:buClr>
                <a:schemeClr val="dk1"/>
              </a:buClr>
              <a:buSzPct val="110000"/>
              <a:buFont typeface="Arial"/>
              <a:buNone/>
            </a:pPr>
            <a:endParaRPr sz="1000">
              <a:latin typeface="Verdana"/>
              <a:ea typeface="Verdana"/>
              <a:cs typeface="Verdana"/>
              <a:sym typeface="Verdana"/>
            </a:endParaRPr>
          </a:p>
        </p:txBody>
      </p:sp>
      <p:pic>
        <p:nvPicPr>
          <p:cNvPr id="139" name="Shape 139"/>
          <p:cNvPicPr preferRelativeResize="0"/>
          <p:nvPr/>
        </p:nvPicPr>
        <p:blipFill>
          <a:blip r:embed="rId3">
            <a:alphaModFix/>
          </a:blip>
          <a:stretch>
            <a:fillRect/>
          </a:stretch>
        </p:blipFill>
        <p:spPr>
          <a:xfrm>
            <a:off x="496550" y="41074"/>
            <a:ext cx="5367598" cy="1076274"/>
          </a:xfrm>
          <a:prstGeom prst="rect">
            <a:avLst/>
          </a:prstGeom>
          <a:noFill/>
          <a:ln>
            <a:noFill/>
          </a:ln>
        </p:spPr>
      </p:pic>
      <p:pic>
        <p:nvPicPr>
          <p:cNvPr id="140" name="Shape 140" descr="Screen Shot 2016-11-01 at 2.09.51 PM.png"/>
          <p:cNvPicPr preferRelativeResize="0"/>
          <p:nvPr/>
        </p:nvPicPr>
        <p:blipFill>
          <a:blip r:embed="rId4">
            <a:alphaModFix/>
          </a:blip>
          <a:stretch>
            <a:fillRect/>
          </a:stretch>
        </p:blipFill>
        <p:spPr>
          <a:xfrm>
            <a:off x="5667537" y="3121125"/>
            <a:ext cx="2924175" cy="1600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457200" y="1200150"/>
            <a:ext cx="8229600" cy="1353300"/>
          </a:xfrm>
          <a:prstGeom prst="rect">
            <a:avLst/>
          </a:prstGeom>
        </p:spPr>
        <p:txBody>
          <a:bodyPr lIns="91425" tIns="91425" rIns="91425" bIns="91425" anchor="t" anchorCtr="0">
            <a:noAutofit/>
          </a:bodyPr>
          <a:lstStyle/>
          <a:p>
            <a:pPr marL="0" lvl="0" indent="-69850" rtl="0">
              <a:lnSpc>
                <a:spcPct val="115000"/>
              </a:lnSpc>
              <a:spcBef>
                <a:spcPts val="0"/>
              </a:spcBef>
              <a:buClr>
                <a:schemeClr val="dk1"/>
              </a:buClr>
              <a:buSzPct val="110000"/>
              <a:buFont typeface="Arial"/>
              <a:buNone/>
            </a:pPr>
            <a:r>
              <a:rPr lang="en" sz="1000">
                <a:latin typeface="Arial"/>
                <a:ea typeface="Arial"/>
                <a:cs typeface="Arial"/>
                <a:sym typeface="Arial"/>
              </a:rPr>
              <a:t>Recent advances in the availability of portable and affordable devices that measure noise, temperature, humidity, and pollutant concentrations allow for a more complete and mechanistic understanding of the determinants of personal environmental exposures. We can now continuously monitor for many health-relevant exposures, including carbon dioxide (CO 2 ), temperature, relative humidity, nitrogen dioxide (NO 2 ), and fine particulate matter (PM 2.5 ) using small, inexpensive, real-time monitors. Many stakeholders are interested in the value of these sensors to: inform urban and regional policy; identify pollutant sources at various temporal and spatial scales; and to provide data for personal decision making.</a:t>
            </a:r>
          </a:p>
          <a:p>
            <a:pPr marL="0" lvl="0" indent="-69850" rtl="0">
              <a:lnSpc>
                <a:spcPct val="115000"/>
              </a:lnSpc>
              <a:spcBef>
                <a:spcPts val="0"/>
              </a:spcBef>
              <a:buClr>
                <a:schemeClr val="dk1"/>
              </a:buClr>
              <a:buSzPct val="110000"/>
              <a:buFont typeface="Arial"/>
              <a:buNone/>
            </a:pPr>
            <a:endParaRPr sz="1000">
              <a:latin typeface="Arial"/>
              <a:ea typeface="Arial"/>
              <a:cs typeface="Arial"/>
              <a:sym typeface="Arial"/>
            </a:endParaRPr>
          </a:p>
          <a:p>
            <a:pPr marL="0" lvl="0" indent="-69850" rtl="0">
              <a:lnSpc>
                <a:spcPct val="115000"/>
              </a:lnSpc>
              <a:spcBef>
                <a:spcPts val="0"/>
              </a:spcBef>
              <a:buClr>
                <a:schemeClr val="dk1"/>
              </a:buClr>
              <a:buSzPct val="110000"/>
              <a:buFont typeface="Arial"/>
              <a:buNone/>
            </a:pPr>
            <a:endParaRPr sz="1000">
              <a:latin typeface="Arial"/>
              <a:ea typeface="Arial"/>
              <a:cs typeface="Arial"/>
              <a:sym typeface="Arial"/>
            </a:endParaRPr>
          </a:p>
        </p:txBody>
      </p:sp>
      <p:sp>
        <p:nvSpPr>
          <p:cNvPr id="138" name="Shape 138"/>
          <p:cNvSpPr txBox="1">
            <a:spLocks noGrp="1"/>
          </p:cNvSpPr>
          <p:nvPr>
            <p:ph type="body" idx="1"/>
          </p:nvPr>
        </p:nvSpPr>
        <p:spPr>
          <a:xfrm>
            <a:off x="457200" y="2553450"/>
            <a:ext cx="4611600" cy="2442000"/>
          </a:xfrm>
          <a:prstGeom prst="rect">
            <a:avLst/>
          </a:prstGeom>
        </p:spPr>
        <p:txBody>
          <a:bodyPr lIns="91425" tIns="91425" rIns="91425" bIns="91425" anchor="t" anchorCtr="0">
            <a:noAutofit/>
          </a:bodyPr>
          <a:lstStyle/>
          <a:p>
            <a:pPr lvl="0" rtl="0">
              <a:lnSpc>
                <a:spcPct val="115000"/>
              </a:lnSpc>
              <a:spcBef>
                <a:spcPts val="0"/>
              </a:spcBef>
              <a:buClr>
                <a:schemeClr val="dk1"/>
              </a:buClr>
              <a:buSzPct val="110000"/>
              <a:buFont typeface="Arial"/>
              <a:buNone/>
            </a:pPr>
            <a:r>
              <a:rPr lang="en" sz="1000">
                <a:latin typeface="Verdana"/>
                <a:ea typeface="Verdana"/>
                <a:cs typeface="Verdana"/>
                <a:sym typeface="Verdana"/>
              </a:rPr>
              <a:t>This project would involve the development of algorithms to inform the siting of monitoring stations within an urban area to maximize the incremental value of these data and optimize activities based on the predicted pollutant levels (e.g. best bike routes). </a:t>
            </a:r>
          </a:p>
          <a:p>
            <a:pPr marL="0" lvl="0" indent="-69850" rtl="0">
              <a:lnSpc>
                <a:spcPct val="115000"/>
              </a:lnSpc>
              <a:spcBef>
                <a:spcPts val="0"/>
              </a:spcBef>
              <a:buClr>
                <a:schemeClr val="dk1"/>
              </a:buClr>
              <a:buSzPct val="110000"/>
              <a:buFont typeface="Arial"/>
              <a:buNone/>
            </a:pPr>
            <a:endParaRPr sz="1000" b="1">
              <a:latin typeface="Verdana"/>
              <a:ea typeface="Verdana"/>
              <a:cs typeface="Verdana"/>
              <a:sym typeface="Verdana"/>
            </a:endParaRPr>
          </a:p>
          <a:p>
            <a:pPr marL="0" lvl="0" indent="-69850" rtl="0">
              <a:lnSpc>
                <a:spcPct val="115000"/>
              </a:lnSpc>
              <a:spcBef>
                <a:spcPts val="0"/>
              </a:spcBef>
              <a:buClr>
                <a:schemeClr val="dk1"/>
              </a:buClr>
              <a:buSzPct val="110000"/>
              <a:buFont typeface="Arial"/>
              <a:buNone/>
            </a:pPr>
            <a:r>
              <a:rPr lang="en" sz="1000" b="1">
                <a:latin typeface="Verdana"/>
                <a:ea typeface="Verdana"/>
                <a:cs typeface="Verdana"/>
                <a:sym typeface="Verdana"/>
              </a:rPr>
              <a:t>Data: </a:t>
            </a:r>
            <a:r>
              <a:rPr lang="en" sz="1000">
                <a:latin typeface="Verdana"/>
                <a:ea typeface="Verdana"/>
                <a:cs typeface="Verdana"/>
                <a:sym typeface="Verdana"/>
              </a:rPr>
              <a:t>Data from sensors and public data </a:t>
            </a:r>
          </a:p>
          <a:p>
            <a:pPr marL="0" lvl="0" indent="-69850" rtl="0">
              <a:lnSpc>
                <a:spcPct val="115000"/>
              </a:lnSpc>
              <a:spcBef>
                <a:spcPts val="0"/>
              </a:spcBef>
              <a:buClr>
                <a:schemeClr val="dk1"/>
              </a:buClr>
              <a:buSzPct val="110000"/>
              <a:buFont typeface="Arial"/>
              <a:buNone/>
            </a:pPr>
            <a:endParaRPr sz="1000" b="1">
              <a:latin typeface="Verdana"/>
              <a:ea typeface="Verdana"/>
              <a:cs typeface="Verdana"/>
              <a:sym typeface="Verdana"/>
            </a:endParaRPr>
          </a:p>
          <a:p>
            <a:pPr marL="0" lvl="0" indent="-69850" rtl="0">
              <a:lnSpc>
                <a:spcPct val="115000"/>
              </a:lnSpc>
              <a:spcBef>
                <a:spcPts val="0"/>
              </a:spcBef>
              <a:buClr>
                <a:schemeClr val="dk1"/>
              </a:buClr>
              <a:buSzPct val="110000"/>
              <a:buFont typeface="Arial"/>
              <a:buNone/>
            </a:pPr>
            <a:r>
              <a:rPr lang="en" sz="1000" b="1">
                <a:latin typeface="Verdana"/>
                <a:ea typeface="Verdana"/>
                <a:cs typeface="Verdana"/>
                <a:sym typeface="Verdana"/>
              </a:rPr>
              <a:t>Skills</a:t>
            </a:r>
            <a:r>
              <a:rPr lang="en" sz="1000">
                <a:latin typeface="Verdana"/>
                <a:ea typeface="Verdana"/>
                <a:cs typeface="Verdana"/>
                <a:sym typeface="Verdana"/>
              </a:rPr>
              <a:t>:  Experimental design, Bayesian inference models, optimization methods.</a:t>
            </a:r>
          </a:p>
          <a:p>
            <a:pPr marL="0" lvl="0" indent="-69850" rtl="0">
              <a:lnSpc>
                <a:spcPct val="115000"/>
              </a:lnSpc>
              <a:spcBef>
                <a:spcPts val="0"/>
              </a:spcBef>
              <a:buClr>
                <a:schemeClr val="dk1"/>
              </a:buClr>
              <a:buSzPct val="110000"/>
              <a:buFont typeface="Arial"/>
              <a:buNone/>
            </a:pPr>
            <a:r>
              <a:rPr lang="en" sz="1000" b="1">
                <a:latin typeface="Verdana"/>
                <a:ea typeface="Verdana"/>
                <a:cs typeface="Verdana"/>
                <a:sym typeface="Verdana"/>
              </a:rPr>
              <a:t>Contact</a:t>
            </a:r>
            <a:r>
              <a:rPr lang="en" sz="1000">
                <a:latin typeface="Verdana"/>
                <a:ea typeface="Verdana"/>
                <a:cs typeface="Verdana"/>
                <a:sym typeface="Verdana"/>
              </a:rPr>
              <a:t>: </a:t>
            </a:r>
            <a:r>
              <a:rPr lang="en" sz="1000">
                <a:highlight>
                  <a:srgbClr val="FFFFFF"/>
                </a:highlight>
                <a:latin typeface="Verdana"/>
                <a:ea typeface="Verdana"/>
                <a:cs typeface="Verdana"/>
                <a:sym typeface="Verdana"/>
              </a:rPr>
              <a:t>Gary Adamkiewicz: gadamkie@hsph.harvard.edu</a:t>
            </a:r>
          </a:p>
          <a:p>
            <a:pPr marL="0" lvl="0" indent="-69850" rtl="0">
              <a:lnSpc>
                <a:spcPct val="115000"/>
              </a:lnSpc>
              <a:spcBef>
                <a:spcPts val="0"/>
              </a:spcBef>
              <a:buClr>
                <a:schemeClr val="dk1"/>
              </a:buClr>
              <a:buSzPct val="110000"/>
              <a:buFont typeface="Arial"/>
              <a:buNone/>
            </a:pPr>
            <a:r>
              <a:rPr lang="en" sz="1000" b="1">
                <a:latin typeface="Verdana"/>
                <a:ea typeface="Verdana"/>
                <a:cs typeface="Verdana"/>
                <a:sym typeface="Verdana"/>
              </a:rPr>
              <a:t>TF: </a:t>
            </a:r>
            <a:r>
              <a:rPr lang="en" sz="1000">
                <a:latin typeface="Verdana"/>
                <a:ea typeface="Verdana"/>
                <a:cs typeface="Verdana"/>
                <a:sym typeface="Verdana"/>
              </a:rPr>
              <a:t>Isaac Slavitt</a:t>
            </a:r>
          </a:p>
          <a:p>
            <a:pPr marL="0" lvl="0" indent="-69850" rtl="0">
              <a:lnSpc>
                <a:spcPct val="115000"/>
              </a:lnSpc>
              <a:spcBef>
                <a:spcPts val="0"/>
              </a:spcBef>
              <a:buClr>
                <a:schemeClr val="dk1"/>
              </a:buClr>
              <a:buSzPct val="110000"/>
              <a:buFont typeface="Arial"/>
              <a:buNone/>
            </a:pPr>
            <a:r>
              <a:rPr lang="en" sz="1000" b="1">
                <a:latin typeface="Verdana"/>
                <a:ea typeface="Verdana"/>
                <a:cs typeface="Verdana"/>
                <a:sym typeface="Verdana"/>
              </a:rPr>
              <a:t>Openness</a:t>
            </a:r>
            <a:r>
              <a:rPr lang="en" sz="1000">
                <a:latin typeface="Verdana"/>
                <a:ea typeface="Verdana"/>
                <a:cs typeface="Verdana"/>
                <a:sym typeface="Verdana"/>
              </a:rPr>
              <a:t>: Medium</a:t>
            </a:r>
          </a:p>
          <a:p>
            <a:pPr marL="0" lvl="0" indent="-69850" rtl="0">
              <a:lnSpc>
                <a:spcPct val="115000"/>
              </a:lnSpc>
              <a:spcBef>
                <a:spcPts val="0"/>
              </a:spcBef>
              <a:buClr>
                <a:schemeClr val="dk1"/>
              </a:buClr>
              <a:buSzPct val="110000"/>
              <a:buFont typeface="Arial"/>
              <a:buNone/>
            </a:pPr>
            <a:r>
              <a:rPr lang="en" sz="1000" b="1">
                <a:latin typeface="Verdana"/>
                <a:ea typeface="Verdana"/>
                <a:cs typeface="Verdana"/>
                <a:sym typeface="Verdana"/>
              </a:rPr>
              <a:t>Engagement</a:t>
            </a:r>
            <a:r>
              <a:rPr lang="en" sz="1000">
                <a:latin typeface="Verdana"/>
                <a:ea typeface="Verdana"/>
                <a:cs typeface="Verdana"/>
                <a:sym typeface="Verdana"/>
              </a:rPr>
              <a:t>: Medium</a:t>
            </a:r>
          </a:p>
          <a:p>
            <a:pPr marL="0" lvl="0" indent="-69850" rtl="0">
              <a:lnSpc>
                <a:spcPct val="115000"/>
              </a:lnSpc>
              <a:spcBef>
                <a:spcPts val="0"/>
              </a:spcBef>
              <a:buClr>
                <a:schemeClr val="dk1"/>
              </a:buClr>
              <a:buSzPct val="110000"/>
              <a:buFont typeface="Arial"/>
              <a:buNone/>
            </a:pPr>
            <a:endParaRPr sz="1000">
              <a:latin typeface="Verdana"/>
              <a:ea typeface="Verdana"/>
              <a:cs typeface="Verdana"/>
              <a:sym typeface="Verdana"/>
            </a:endParaRPr>
          </a:p>
        </p:txBody>
      </p:sp>
      <p:pic>
        <p:nvPicPr>
          <p:cNvPr id="2" name="Picture 1"/>
          <p:cNvPicPr>
            <a:picLocks noChangeAspect="1"/>
          </p:cNvPicPr>
          <p:nvPr/>
        </p:nvPicPr>
        <p:blipFill>
          <a:blip r:embed="rId3"/>
          <a:stretch>
            <a:fillRect/>
          </a:stretch>
        </p:blipFill>
        <p:spPr>
          <a:xfrm>
            <a:off x="536328" y="61544"/>
            <a:ext cx="1881554" cy="1021972"/>
          </a:xfrm>
          <a:prstGeom prst="rect">
            <a:avLst/>
          </a:prstGeom>
        </p:spPr>
      </p:pic>
      <p:pic>
        <p:nvPicPr>
          <p:cNvPr id="3" name="Picture 2"/>
          <p:cNvPicPr>
            <a:picLocks noChangeAspect="1"/>
          </p:cNvPicPr>
          <p:nvPr/>
        </p:nvPicPr>
        <p:blipFill>
          <a:blip r:embed="rId4"/>
          <a:stretch>
            <a:fillRect/>
          </a:stretch>
        </p:blipFill>
        <p:spPr>
          <a:xfrm>
            <a:off x="5196710" y="2470638"/>
            <a:ext cx="3362179" cy="2101362"/>
          </a:xfrm>
          <a:prstGeom prst="rect">
            <a:avLst/>
          </a:prstGeom>
        </p:spPr>
      </p:pic>
    </p:spTree>
    <p:extLst>
      <p:ext uri="{BB962C8B-B14F-4D97-AF65-F5344CB8AC3E}">
        <p14:creationId xmlns:p14="http://schemas.microsoft.com/office/powerpoint/2010/main" val="1161442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457200" y="1200150"/>
            <a:ext cx="8229600" cy="3869400"/>
          </a:xfrm>
          <a:prstGeom prst="rect">
            <a:avLst/>
          </a:prstGeom>
        </p:spPr>
        <p:txBody>
          <a:bodyPr lIns="91425" tIns="91425" rIns="91425" bIns="91425" anchor="t" anchorCtr="0">
            <a:noAutofit/>
          </a:bodyPr>
          <a:lstStyle/>
          <a:p>
            <a:pPr marL="0" lvl="0" indent="-69850" rtl="0">
              <a:lnSpc>
                <a:spcPct val="115000"/>
              </a:lnSpc>
              <a:spcBef>
                <a:spcPts val="0"/>
              </a:spcBef>
              <a:buClr>
                <a:schemeClr val="dk1"/>
              </a:buClr>
              <a:buSzPct val="122222"/>
              <a:buFont typeface="Arial"/>
              <a:buNone/>
            </a:pPr>
            <a:r>
              <a:rPr lang="en" sz="900">
                <a:latin typeface="Verdana"/>
                <a:ea typeface="Verdana"/>
                <a:cs typeface="Verdana"/>
                <a:sym typeface="Verdana"/>
              </a:rPr>
              <a:t>Tribe Dynamics is a San Francisco based startup that measures social media engagement for cosmetics brands. Online content creation led by beauty bloggers is one of the key predictors of offline revenue in this industry. We provide software, data, and consulting services to</a:t>
            </a:r>
            <a:r>
              <a:rPr lang="en" sz="900">
                <a:highlight>
                  <a:srgbClr val="FFFFFF"/>
                </a:highlight>
                <a:latin typeface="Verdana"/>
                <a:ea typeface="Verdana"/>
                <a:cs typeface="Verdana"/>
                <a:sym typeface="Verdana"/>
              </a:rPr>
              <a:t> some of the most well-known brands, private equity firms and Fortune 500 companies in the space.  </a:t>
            </a:r>
          </a:p>
          <a:p>
            <a:pPr marL="0" lvl="0" indent="-69850" rtl="0">
              <a:lnSpc>
                <a:spcPct val="115000"/>
              </a:lnSpc>
              <a:spcBef>
                <a:spcPts val="0"/>
              </a:spcBef>
              <a:buClr>
                <a:schemeClr val="dk1"/>
              </a:buClr>
              <a:buSzPct val="122222"/>
              <a:buFont typeface="Arial"/>
              <a:buNone/>
            </a:pPr>
            <a:endParaRPr sz="900">
              <a:highlight>
                <a:srgbClr val="FFFFFF"/>
              </a:highlight>
              <a:latin typeface="Verdana"/>
              <a:ea typeface="Verdana"/>
              <a:cs typeface="Verdana"/>
              <a:sym typeface="Verdana"/>
            </a:endParaRPr>
          </a:p>
          <a:p>
            <a:pPr lvl="0" rtl="0">
              <a:lnSpc>
                <a:spcPct val="138000"/>
              </a:lnSpc>
              <a:spcBef>
                <a:spcPts val="0"/>
              </a:spcBef>
              <a:buClr>
                <a:schemeClr val="dk1"/>
              </a:buClr>
              <a:buSzPct val="122222"/>
              <a:buFont typeface="Arial"/>
              <a:buNone/>
            </a:pPr>
            <a:r>
              <a:rPr lang="en" sz="900">
                <a:highlight>
                  <a:srgbClr val="FFFFFF"/>
                </a:highlight>
                <a:latin typeface="Verdana"/>
                <a:ea typeface="Verdana"/>
                <a:cs typeface="Verdana"/>
                <a:sym typeface="Verdana"/>
              </a:rPr>
              <a:t>On Instagram, some hashtags represent new products or marketing campaigns. We want to investigate how hashtag usage spreads across a social network of instagrammers who post about beauty products. By probabilistically define the person’s propensity can we define, for each edge on the graph, a probability of transmission? If we were to start a marketing campaign (a new hashtag), which influencers would we want to seed usage of our new hashtag? Determine an optimal strategy given constraints on the number of influencers we can seed and the follower count of those seed influencers. Are some influencers more likely to use a hashtag after multiple friends have used it? How does this reluctance correlate to follower count? What are some characteristics of the most successful hashtags? The least successful ones? Use this to come up with tips on how to design a marketing campaign.</a:t>
            </a:r>
          </a:p>
          <a:p>
            <a:pPr lvl="0" rtl="0">
              <a:lnSpc>
                <a:spcPct val="138000"/>
              </a:lnSpc>
              <a:spcBef>
                <a:spcPts val="0"/>
              </a:spcBef>
              <a:buClr>
                <a:schemeClr val="dk1"/>
              </a:buClr>
              <a:buSzPct val="122222"/>
              <a:buFont typeface="Arial"/>
              <a:buNone/>
            </a:pPr>
            <a:endParaRPr sz="900">
              <a:highlight>
                <a:srgbClr val="FFFFFF"/>
              </a:highlight>
              <a:latin typeface="Verdana"/>
              <a:ea typeface="Verdana"/>
              <a:cs typeface="Verdana"/>
              <a:sym typeface="Verdana"/>
            </a:endParaRPr>
          </a:p>
          <a:p>
            <a:pPr lvl="0" rtl="0">
              <a:lnSpc>
                <a:spcPct val="138000"/>
              </a:lnSpc>
              <a:spcBef>
                <a:spcPts val="0"/>
              </a:spcBef>
              <a:buClr>
                <a:schemeClr val="dk1"/>
              </a:buClr>
              <a:buSzPct val="122222"/>
              <a:buFont typeface="Arial"/>
              <a:buNone/>
            </a:pPr>
            <a:endParaRPr sz="900">
              <a:highlight>
                <a:srgbClr val="FFFFFF"/>
              </a:highlight>
              <a:latin typeface="Verdana"/>
              <a:ea typeface="Verdana"/>
              <a:cs typeface="Verdana"/>
              <a:sym typeface="Verdana"/>
            </a:endParaRPr>
          </a:p>
          <a:p>
            <a:pPr lvl="0" indent="457200" rtl="0">
              <a:lnSpc>
                <a:spcPct val="138000"/>
              </a:lnSpc>
              <a:spcBef>
                <a:spcPts val="0"/>
              </a:spcBef>
              <a:buNone/>
            </a:pPr>
            <a:endParaRPr sz="900">
              <a:highlight>
                <a:srgbClr val="FFFFFF"/>
              </a:highlight>
              <a:latin typeface="Verdana"/>
              <a:ea typeface="Verdana"/>
              <a:cs typeface="Verdana"/>
              <a:sym typeface="Verdana"/>
            </a:endParaRPr>
          </a:p>
          <a:p>
            <a:pPr marL="0" lvl="0" indent="-69850" rtl="0">
              <a:lnSpc>
                <a:spcPct val="115000"/>
              </a:lnSpc>
              <a:spcBef>
                <a:spcPts val="0"/>
              </a:spcBef>
              <a:buClr>
                <a:schemeClr val="dk1"/>
              </a:buClr>
              <a:buSzPct val="122222"/>
              <a:buFont typeface="Arial"/>
              <a:buNone/>
            </a:pPr>
            <a:endParaRPr sz="900">
              <a:highlight>
                <a:srgbClr val="FFFFFF"/>
              </a:highlight>
              <a:latin typeface="Verdana"/>
              <a:ea typeface="Verdana"/>
              <a:cs typeface="Verdana"/>
              <a:sym typeface="Verdana"/>
            </a:endParaRPr>
          </a:p>
        </p:txBody>
      </p:sp>
      <p:sp>
        <p:nvSpPr>
          <p:cNvPr id="155" name="Shape 155"/>
          <p:cNvSpPr txBox="1">
            <a:spLocks noGrp="1"/>
          </p:cNvSpPr>
          <p:nvPr>
            <p:ph type="body" idx="1"/>
          </p:nvPr>
        </p:nvSpPr>
        <p:spPr>
          <a:xfrm>
            <a:off x="474225" y="3269000"/>
            <a:ext cx="4611600" cy="1743600"/>
          </a:xfrm>
          <a:prstGeom prst="rect">
            <a:avLst/>
          </a:prstGeom>
        </p:spPr>
        <p:txBody>
          <a:bodyPr lIns="91425" tIns="91425" rIns="91425" bIns="91425" anchor="t" anchorCtr="0">
            <a:noAutofit/>
          </a:bodyPr>
          <a:lstStyle/>
          <a:p>
            <a:pPr lvl="0" rtl="0">
              <a:lnSpc>
                <a:spcPct val="138000"/>
              </a:lnSpc>
              <a:spcBef>
                <a:spcPts val="0"/>
              </a:spcBef>
              <a:buClr>
                <a:schemeClr val="dk1"/>
              </a:buClr>
              <a:buSzPct val="122222"/>
              <a:buFont typeface="Arial"/>
              <a:buNone/>
            </a:pPr>
            <a:r>
              <a:rPr lang="en" sz="900" b="1">
                <a:highlight>
                  <a:srgbClr val="FFFFFF"/>
                </a:highlight>
                <a:latin typeface="Verdana"/>
                <a:ea typeface="Verdana"/>
                <a:cs typeface="Verdana"/>
                <a:sym typeface="Verdana"/>
              </a:rPr>
              <a:t>Data</a:t>
            </a:r>
            <a:r>
              <a:rPr lang="en" sz="900">
                <a:highlight>
                  <a:srgbClr val="FFFFFF"/>
                </a:highlight>
                <a:latin typeface="Verdana"/>
                <a:ea typeface="Verdana"/>
                <a:cs typeface="Verdana"/>
                <a:sym typeface="Verdana"/>
              </a:rPr>
              <a:t>:</a:t>
            </a:r>
          </a:p>
          <a:p>
            <a:pPr marL="596900" lvl="0" indent="-285750" rtl="0">
              <a:lnSpc>
                <a:spcPct val="138000"/>
              </a:lnSpc>
              <a:spcBef>
                <a:spcPts val="0"/>
              </a:spcBef>
              <a:buClr>
                <a:schemeClr val="dk1"/>
              </a:buClr>
              <a:buSzPct val="100000"/>
              <a:buFont typeface="Verdana"/>
            </a:pPr>
            <a:r>
              <a:rPr lang="en" sz="900">
                <a:highlight>
                  <a:srgbClr val="FFFFFF"/>
                </a:highlight>
                <a:latin typeface="Verdana"/>
                <a:ea typeface="Verdana"/>
                <a:cs typeface="Verdana"/>
                <a:sym typeface="Verdana"/>
              </a:rPr>
              <a:t>The graph of beauty bloggers on Instagram, which reflects the social network structure of this community.</a:t>
            </a:r>
          </a:p>
          <a:p>
            <a:pPr marL="596900" lvl="0" indent="-285750" rtl="0">
              <a:lnSpc>
                <a:spcPct val="138000"/>
              </a:lnSpc>
              <a:spcBef>
                <a:spcPts val="0"/>
              </a:spcBef>
              <a:buClr>
                <a:schemeClr val="dk1"/>
              </a:buClr>
              <a:buSzPct val="100000"/>
              <a:buFont typeface="Verdana"/>
            </a:pPr>
            <a:r>
              <a:rPr lang="en" sz="900">
                <a:highlight>
                  <a:srgbClr val="FFFFFF"/>
                </a:highlight>
                <a:latin typeface="Verdana"/>
                <a:ea typeface="Verdana"/>
                <a:cs typeface="Verdana"/>
                <a:sym typeface="Verdana"/>
              </a:rPr>
              <a:t>Time series (monthly / weekly) of 100+ hashtag mentions for each person in the network.</a:t>
            </a:r>
          </a:p>
          <a:p>
            <a:pPr lvl="0" rtl="0">
              <a:lnSpc>
                <a:spcPct val="138000"/>
              </a:lnSpc>
              <a:spcBef>
                <a:spcPts val="0"/>
              </a:spcBef>
              <a:buClr>
                <a:schemeClr val="dk1"/>
              </a:buClr>
              <a:buSzPct val="122222"/>
              <a:buFont typeface="Arial"/>
              <a:buNone/>
            </a:pPr>
            <a:r>
              <a:rPr lang="en" sz="900" b="1">
                <a:highlight>
                  <a:srgbClr val="FFFFFF"/>
                </a:highlight>
                <a:latin typeface="Verdana"/>
                <a:ea typeface="Verdana"/>
                <a:cs typeface="Verdana"/>
                <a:sym typeface="Verdana"/>
              </a:rPr>
              <a:t>Contact:</a:t>
            </a:r>
            <a:r>
              <a:rPr lang="en" sz="900">
                <a:highlight>
                  <a:srgbClr val="FFFFFF"/>
                </a:highlight>
                <a:latin typeface="Verdana"/>
                <a:ea typeface="Verdana"/>
                <a:cs typeface="Verdana"/>
                <a:sym typeface="Verdana"/>
              </a:rPr>
              <a:t> </a:t>
            </a:r>
            <a:r>
              <a:rPr lang="en" sz="950">
                <a:solidFill>
                  <a:srgbClr val="222222"/>
                </a:solidFill>
                <a:highlight>
                  <a:srgbClr val="FFFFFF"/>
                </a:highlight>
                <a:latin typeface="Arial"/>
                <a:ea typeface="Arial"/>
                <a:cs typeface="Arial"/>
                <a:sym typeface="Arial"/>
              </a:rPr>
              <a:t>Ryan Lee</a:t>
            </a:r>
            <a:r>
              <a:rPr lang="en" sz="950">
                <a:highlight>
                  <a:srgbClr val="FFFFFF"/>
                </a:highlight>
                <a:latin typeface="Arial"/>
                <a:ea typeface="Arial"/>
                <a:cs typeface="Arial"/>
                <a:sym typeface="Arial"/>
              </a:rPr>
              <a:t> </a:t>
            </a:r>
            <a:r>
              <a:rPr lang="en" sz="950">
                <a:solidFill>
                  <a:srgbClr val="555555"/>
                </a:solidFill>
                <a:highlight>
                  <a:srgbClr val="FFFFFF"/>
                </a:highlight>
                <a:latin typeface="Arial"/>
                <a:ea typeface="Arial"/>
                <a:cs typeface="Arial"/>
                <a:sym typeface="Arial"/>
              </a:rPr>
              <a:t>ryan@tribedynamics.com</a:t>
            </a:r>
          </a:p>
          <a:p>
            <a:pPr lvl="0" rtl="0">
              <a:lnSpc>
                <a:spcPct val="138000"/>
              </a:lnSpc>
              <a:spcBef>
                <a:spcPts val="0"/>
              </a:spcBef>
              <a:buClr>
                <a:schemeClr val="dk1"/>
              </a:buClr>
              <a:buSzPct val="122222"/>
              <a:buFont typeface="Arial"/>
              <a:buNone/>
            </a:pPr>
            <a:r>
              <a:rPr lang="en" sz="900" b="1">
                <a:highlight>
                  <a:srgbClr val="FFFFFF"/>
                </a:highlight>
                <a:latin typeface="Verdana"/>
                <a:ea typeface="Verdana"/>
                <a:cs typeface="Verdana"/>
                <a:sym typeface="Verdana"/>
              </a:rPr>
              <a:t>Skills</a:t>
            </a:r>
            <a:r>
              <a:rPr lang="en" sz="900">
                <a:highlight>
                  <a:srgbClr val="FFFFFF"/>
                </a:highlight>
                <a:latin typeface="Verdana"/>
                <a:ea typeface="Verdana"/>
                <a:cs typeface="Verdana"/>
                <a:sym typeface="Verdana"/>
              </a:rPr>
              <a:t>: PGM, Bayesian Inference models,  Time Series Analysis, Graph models</a:t>
            </a:r>
          </a:p>
          <a:p>
            <a:pPr lvl="0" rtl="0">
              <a:lnSpc>
                <a:spcPct val="138000"/>
              </a:lnSpc>
              <a:spcBef>
                <a:spcPts val="0"/>
              </a:spcBef>
              <a:buClr>
                <a:schemeClr val="dk1"/>
              </a:buClr>
              <a:buSzPct val="122222"/>
              <a:buFont typeface="Arial"/>
              <a:buNone/>
            </a:pPr>
            <a:r>
              <a:rPr lang="en" sz="900" b="1">
                <a:highlight>
                  <a:srgbClr val="FFFFFF"/>
                </a:highlight>
                <a:latin typeface="Verdana"/>
                <a:ea typeface="Verdana"/>
                <a:cs typeface="Verdana"/>
                <a:sym typeface="Verdana"/>
              </a:rPr>
              <a:t>TF:</a:t>
            </a:r>
            <a:r>
              <a:rPr lang="en" sz="1000">
                <a:latin typeface="Arial"/>
                <a:ea typeface="Arial"/>
                <a:cs typeface="Arial"/>
                <a:sym typeface="Arial"/>
              </a:rPr>
              <a:t>Patrick Ohiomoba  </a:t>
            </a:r>
            <a:r>
              <a:rPr lang="en" sz="1000" b="1">
                <a:latin typeface="Arial"/>
                <a:ea typeface="Arial"/>
                <a:cs typeface="Arial"/>
                <a:sym typeface="Arial"/>
              </a:rPr>
              <a:t>Openness</a:t>
            </a:r>
            <a:r>
              <a:rPr lang="en" sz="1000">
                <a:latin typeface="Arial"/>
                <a:ea typeface="Arial"/>
                <a:cs typeface="Arial"/>
                <a:sym typeface="Arial"/>
              </a:rPr>
              <a:t>: High </a:t>
            </a:r>
            <a:r>
              <a:rPr lang="en" sz="1000" b="1">
                <a:latin typeface="Arial"/>
                <a:ea typeface="Arial"/>
                <a:cs typeface="Arial"/>
                <a:sym typeface="Arial"/>
              </a:rPr>
              <a:t>Engagement</a:t>
            </a:r>
            <a:r>
              <a:rPr lang="en" sz="1000">
                <a:latin typeface="Arial"/>
                <a:ea typeface="Arial"/>
                <a:cs typeface="Arial"/>
                <a:sym typeface="Arial"/>
              </a:rPr>
              <a:t>: High</a:t>
            </a:r>
          </a:p>
          <a:p>
            <a:pPr lvl="0" rtl="0">
              <a:lnSpc>
                <a:spcPct val="138000"/>
              </a:lnSpc>
              <a:spcBef>
                <a:spcPts val="0"/>
              </a:spcBef>
              <a:buClr>
                <a:schemeClr val="dk1"/>
              </a:buClr>
              <a:buSzPct val="110000"/>
              <a:buFont typeface="Arial"/>
              <a:buNone/>
            </a:pPr>
            <a:endParaRPr sz="1000">
              <a:latin typeface="Arial"/>
              <a:ea typeface="Arial"/>
              <a:cs typeface="Arial"/>
              <a:sym typeface="Arial"/>
            </a:endParaRPr>
          </a:p>
          <a:p>
            <a:pPr lvl="0" rtl="0">
              <a:lnSpc>
                <a:spcPct val="138000"/>
              </a:lnSpc>
              <a:spcBef>
                <a:spcPts val="0"/>
              </a:spcBef>
              <a:buClr>
                <a:schemeClr val="dk1"/>
              </a:buClr>
              <a:buSzPct val="110000"/>
              <a:buFont typeface="Arial"/>
              <a:buNone/>
            </a:pPr>
            <a:endParaRPr sz="1000">
              <a:latin typeface="Arial"/>
              <a:ea typeface="Arial"/>
              <a:cs typeface="Arial"/>
              <a:sym typeface="Arial"/>
            </a:endParaRPr>
          </a:p>
        </p:txBody>
      </p:sp>
      <p:pic>
        <p:nvPicPr>
          <p:cNvPr id="156" name="Shape 156"/>
          <p:cNvPicPr preferRelativeResize="0"/>
          <p:nvPr/>
        </p:nvPicPr>
        <p:blipFill>
          <a:blip r:embed="rId3">
            <a:alphaModFix/>
          </a:blip>
          <a:stretch>
            <a:fillRect/>
          </a:stretch>
        </p:blipFill>
        <p:spPr>
          <a:xfrm>
            <a:off x="479574" y="83826"/>
            <a:ext cx="992550" cy="992550"/>
          </a:xfrm>
          <a:prstGeom prst="rect">
            <a:avLst/>
          </a:prstGeom>
          <a:noFill/>
          <a:ln>
            <a:noFill/>
          </a:ln>
        </p:spPr>
      </p:pic>
      <p:sp>
        <p:nvSpPr>
          <p:cNvPr id="157" name="Shape 157"/>
          <p:cNvSpPr txBox="1"/>
          <p:nvPr/>
        </p:nvSpPr>
        <p:spPr>
          <a:xfrm>
            <a:off x="1588500" y="268379"/>
            <a:ext cx="3836100" cy="447600"/>
          </a:xfrm>
          <a:prstGeom prst="rect">
            <a:avLst/>
          </a:prstGeom>
          <a:noFill/>
          <a:ln>
            <a:noFill/>
          </a:ln>
        </p:spPr>
        <p:txBody>
          <a:bodyPr lIns="91425" tIns="91425" rIns="91425" bIns="91425" anchor="t" anchorCtr="0">
            <a:noAutofit/>
          </a:bodyPr>
          <a:lstStyle/>
          <a:p>
            <a:pPr lvl="0">
              <a:spcBef>
                <a:spcPts val="0"/>
              </a:spcBef>
              <a:buNone/>
            </a:pPr>
            <a:r>
              <a:rPr lang="en" sz="2600">
                <a:latin typeface="Ubuntu"/>
                <a:ea typeface="Ubuntu"/>
                <a:cs typeface="Ubuntu"/>
                <a:sym typeface="Ubuntu"/>
              </a:rPr>
              <a:t>Tribe Dynamics</a:t>
            </a:r>
          </a:p>
        </p:txBody>
      </p:sp>
      <p:pic>
        <p:nvPicPr>
          <p:cNvPr id="3" name="Picture 2"/>
          <p:cNvPicPr>
            <a:picLocks noChangeAspect="1"/>
          </p:cNvPicPr>
          <p:nvPr/>
        </p:nvPicPr>
        <p:blipFill>
          <a:blip r:embed="rId4"/>
          <a:stretch>
            <a:fillRect/>
          </a:stretch>
        </p:blipFill>
        <p:spPr>
          <a:xfrm>
            <a:off x="5520293" y="3353400"/>
            <a:ext cx="3048000" cy="1574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a:spcBef>
                <a:spcPts val="0"/>
              </a:spcBef>
              <a:buNone/>
            </a:pPr>
            <a:r>
              <a:rPr lang="en"/>
              <a:t>Next steps</a:t>
            </a:r>
          </a:p>
        </p:txBody>
      </p:sp>
      <p:sp>
        <p:nvSpPr>
          <p:cNvPr id="180" name="Shape 180"/>
          <p:cNvSpPr txBox="1">
            <a:spLocks noGrp="1"/>
          </p:cNvSpPr>
          <p:nvPr>
            <p:ph type="body" idx="1"/>
          </p:nvPr>
        </p:nvSpPr>
        <p:spPr>
          <a:xfrm>
            <a:off x="457200" y="1200150"/>
            <a:ext cx="8229600" cy="3725700"/>
          </a:xfrm>
          <a:prstGeom prst="rect">
            <a:avLst/>
          </a:prstGeom>
        </p:spPr>
        <p:txBody>
          <a:bodyPr lIns="91425" tIns="91425" rIns="91425" bIns="91425" anchor="t" anchorCtr="0">
            <a:noAutofit/>
          </a:bodyPr>
          <a:lstStyle/>
          <a:p>
            <a:pPr lvl="0">
              <a:spcBef>
                <a:spcPts val="0"/>
              </a:spcBef>
              <a:buNone/>
            </a:pPr>
            <a:r>
              <a:rPr lang="en-US" sz="1800" dirty="0" smtClean="0"/>
              <a:t>Wednesday </a:t>
            </a:r>
            <a:r>
              <a:rPr lang="en" sz="1800" dirty="0" smtClean="0"/>
              <a:t>2</a:t>
            </a:r>
            <a:r>
              <a:rPr lang="en-US" sz="1800" dirty="0" smtClean="0"/>
              <a:t>4</a:t>
            </a:r>
            <a:r>
              <a:rPr lang="en" sz="1800" dirty="0" smtClean="0"/>
              <a:t>/1</a:t>
            </a:r>
            <a:r>
              <a:rPr lang="en" sz="1800" dirty="0"/>
              <a:t>: Select projects: </a:t>
            </a:r>
          </a:p>
          <a:p>
            <a:pPr lvl="0"/>
            <a:r>
              <a:rPr lang="en" sz="1800" b="1" dirty="0">
                <a:hlinkClick r:id="rId3"/>
              </a:rPr>
              <a:t>https://</a:t>
            </a:r>
            <a:r>
              <a:rPr lang="en" sz="1800" b="1" dirty="0" smtClean="0">
                <a:hlinkClick r:id="rId3"/>
              </a:rPr>
              <a:t>tinyurl.com/ybk5glwu</a:t>
            </a:r>
            <a:endParaRPr lang="en-US" sz="1800" b="1" dirty="0" smtClean="0"/>
          </a:p>
          <a:p>
            <a:pPr lvl="0"/>
            <a:endParaRPr lang="en-US" sz="1800" b="1" dirty="0"/>
          </a:p>
          <a:p>
            <a:pPr lvl="0"/>
            <a:r>
              <a:rPr lang="en-US" sz="1800" dirty="0" smtClean="0"/>
              <a:t>Friday </a:t>
            </a:r>
            <a:r>
              <a:rPr lang="en" sz="1800" dirty="0" smtClean="0"/>
              <a:t>2</a:t>
            </a:r>
            <a:r>
              <a:rPr lang="en-US" sz="1800" dirty="0" smtClean="0"/>
              <a:t>6</a:t>
            </a:r>
            <a:r>
              <a:rPr lang="en" sz="1800" dirty="0" smtClean="0"/>
              <a:t>/1</a:t>
            </a:r>
            <a:r>
              <a:rPr lang="en" sz="1800" dirty="0"/>
              <a:t>: </a:t>
            </a:r>
          </a:p>
          <a:p>
            <a:pPr lvl="0" indent="457200" rtl="0">
              <a:spcBef>
                <a:spcPts val="0"/>
              </a:spcBef>
              <a:buNone/>
            </a:pPr>
            <a:r>
              <a:rPr lang="en" sz="1800" dirty="0"/>
              <a:t>Teams will be announced </a:t>
            </a:r>
          </a:p>
          <a:p>
            <a:pPr lvl="0" indent="457200"/>
            <a:r>
              <a:rPr lang="en" sz="1800" dirty="0"/>
              <a:t>Set meeting times with </a:t>
            </a:r>
            <a:r>
              <a:rPr lang="en" sz="1800" dirty="0" err="1" smtClean="0"/>
              <a:t>Pavlos</a:t>
            </a:r>
            <a:r>
              <a:rPr lang="en-US" sz="1800" dirty="0"/>
              <a:t> </a:t>
            </a:r>
            <a:r>
              <a:rPr lang="en-US" sz="1800" dirty="0" smtClean="0"/>
              <a:t>here: </a:t>
            </a:r>
            <a:r>
              <a:rPr lang="en-US" sz="1800" b="1" dirty="0"/>
              <a:t>https://</a:t>
            </a:r>
            <a:r>
              <a:rPr lang="en-US" sz="1800" b="1" dirty="0" err="1"/>
              <a:t>tinyurl.com</a:t>
            </a:r>
            <a:r>
              <a:rPr lang="en-US" sz="1800" b="1" dirty="0"/>
              <a:t>/</a:t>
            </a:r>
            <a:r>
              <a:rPr lang="en-US" sz="1800" b="1" dirty="0" err="1"/>
              <a:t>yarfxzzf</a:t>
            </a:r>
            <a:endParaRPr lang="en-US" sz="1800" dirty="0" smtClean="0"/>
          </a:p>
          <a:p>
            <a:pPr lvl="0" indent="457200" rtl="0">
              <a:spcBef>
                <a:spcPts val="0"/>
              </a:spcBef>
              <a:buNone/>
            </a:pPr>
            <a:endParaRPr lang="en-US" sz="1800" dirty="0" smtClean="0"/>
          </a:p>
          <a:p>
            <a:pPr lvl="0" indent="457200" rtl="0">
              <a:spcBef>
                <a:spcPts val="0"/>
              </a:spcBef>
              <a:buNone/>
            </a:pPr>
            <a:endParaRPr sz="1800" dirty="0"/>
          </a:p>
          <a:p>
            <a:pPr lvl="0">
              <a:spcBef>
                <a:spcPts val="0"/>
              </a:spcBef>
              <a:buNone/>
            </a:pPr>
            <a:endParaRPr sz="1800" dirty="0"/>
          </a:p>
          <a:p>
            <a:pPr lvl="0">
              <a:spcBef>
                <a:spcPts val="0"/>
              </a:spcBef>
              <a:buNone/>
            </a:pPr>
            <a:endParaRPr sz="1800" dirty="0"/>
          </a:p>
          <a:p>
            <a:pPr lvl="0">
              <a:spcBef>
                <a:spcPts val="0"/>
              </a:spcBef>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a:spcBef>
                <a:spcPts val="0"/>
              </a:spcBef>
              <a:buNone/>
            </a:pPr>
            <a:r>
              <a:rPr lang="en" sz="3600"/>
              <a:t>Semester: meetings and deliverables </a:t>
            </a:r>
          </a:p>
        </p:txBody>
      </p:sp>
      <p:sp>
        <p:nvSpPr>
          <p:cNvPr id="186" name="Shape 186"/>
          <p:cNvSpPr txBox="1">
            <a:spLocks noGrp="1"/>
          </p:cNvSpPr>
          <p:nvPr>
            <p:ph type="body" idx="1"/>
          </p:nvPr>
        </p:nvSpPr>
        <p:spPr>
          <a:xfrm>
            <a:off x="457200" y="1200150"/>
            <a:ext cx="8229600" cy="3725700"/>
          </a:xfrm>
          <a:prstGeom prst="rect">
            <a:avLst/>
          </a:prstGeom>
        </p:spPr>
        <p:txBody>
          <a:bodyPr lIns="91425" tIns="91425" rIns="91425" bIns="91425" anchor="t" anchorCtr="0">
            <a:noAutofit/>
          </a:bodyPr>
          <a:lstStyle/>
          <a:p>
            <a:pPr lvl="0" rtl="0">
              <a:lnSpc>
                <a:spcPct val="150000"/>
              </a:lnSpc>
              <a:spcBef>
                <a:spcPts val="0"/>
              </a:spcBef>
              <a:buNone/>
            </a:pPr>
            <a:r>
              <a:rPr lang="en" sz="1200" dirty="0">
                <a:latin typeface="Verdana"/>
                <a:ea typeface="Verdana"/>
                <a:cs typeface="Verdana"/>
                <a:sym typeface="Verdana"/>
              </a:rPr>
              <a:t>MEETINGS: </a:t>
            </a:r>
          </a:p>
          <a:p>
            <a:pPr marL="457200" lvl="0" indent="-304800" rtl="0">
              <a:lnSpc>
                <a:spcPct val="150000"/>
              </a:lnSpc>
              <a:spcBef>
                <a:spcPts val="0"/>
              </a:spcBef>
              <a:buSzPct val="100000"/>
              <a:buFont typeface="Verdana"/>
            </a:pPr>
            <a:r>
              <a:rPr lang="en" sz="1200" dirty="0">
                <a:latin typeface="Verdana"/>
                <a:ea typeface="Verdana"/>
                <a:cs typeface="Verdana"/>
                <a:sym typeface="Verdana"/>
              </a:rPr>
              <a:t>Meet with TF once a week </a:t>
            </a:r>
            <a:r>
              <a:rPr lang="en-US" sz="1200" dirty="0" smtClean="0">
                <a:latin typeface="Verdana"/>
                <a:ea typeface="Verdana"/>
                <a:cs typeface="Verdana"/>
                <a:sym typeface="Verdana"/>
              </a:rPr>
              <a:t>at th</a:t>
            </a:r>
            <a:r>
              <a:rPr lang="en-US" sz="1200" dirty="0" smtClean="0">
                <a:latin typeface="Verdana"/>
                <a:ea typeface="Verdana"/>
                <a:cs typeface="Verdana"/>
                <a:sym typeface="Verdana"/>
              </a:rPr>
              <a:t>e town hall meeting and every other week with </a:t>
            </a:r>
            <a:r>
              <a:rPr lang="en" sz="1200" dirty="0" err="1" smtClean="0">
                <a:latin typeface="Verdana"/>
                <a:ea typeface="Verdana"/>
                <a:cs typeface="Verdana"/>
                <a:sym typeface="Verdana"/>
              </a:rPr>
              <a:t>Pavlos</a:t>
            </a:r>
            <a:r>
              <a:rPr lang="en" sz="1200" dirty="0" smtClean="0">
                <a:latin typeface="Verdana"/>
                <a:ea typeface="Verdana"/>
                <a:cs typeface="Verdana"/>
                <a:sym typeface="Verdana"/>
              </a:rPr>
              <a:t> </a:t>
            </a:r>
            <a:r>
              <a:rPr lang="en" sz="1200" dirty="0">
                <a:latin typeface="Verdana"/>
                <a:ea typeface="Verdana"/>
                <a:cs typeface="Verdana"/>
                <a:sym typeface="Verdana"/>
              </a:rPr>
              <a:t>and TF</a:t>
            </a:r>
          </a:p>
          <a:p>
            <a:pPr marL="457200" lvl="0" indent="-304800" rtl="0">
              <a:lnSpc>
                <a:spcPct val="150000"/>
              </a:lnSpc>
              <a:spcBef>
                <a:spcPts val="0"/>
              </a:spcBef>
              <a:buSzPct val="100000"/>
              <a:buFont typeface="Verdana"/>
            </a:pPr>
            <a:r>
              <a:rPr lang="en" sz="1200" dirty="0">
                <a:latin typeface="Verdana"/>
                <a:ea typeface="Verdana"/>
                <a:cs typeface="Verdana"/>
                <a:sym typeface="Verdana"/>
              </a:rPr>
              <a:t>Class Tuesday 4:00-6:00pm (some tutorials) Pierce 301</a:t>
            </a:r>
          </a:p>
          <a:p>
            <a:pPr marL="457200" lvl="0" indent="-304800" rtl="0">
              <a:lnSpc>
                <a:spcPct val="150000"/>
              </a:lnSpc>
              <a:spcBef>
                <a:spcPts val="0"/>
              </a:spcBef>
              <a:buClr>
                <a:srgbClr val="000000"/>
              </a:buClr>
              <a:buSzPct val="100000"/>
              <a:buFont typeface="Verdana"/>
            </a:pPr>
            <a:endParaRPr lang="en-US" sz="1200" dirty="0" smtClean="0">
              <a:solidFill>
                <a:srgbClr val="000000"/>
              </a:solidFill>
              <a:latin typeface="Verdana"/>
              <a:ea typeface="Verdana"/>
              <a:cs typeface="Verdana"/>
              <a:sym typeface="Verdana"/>
            </a:endParaRPr>
          </a:p>
          <a:p>
            <a:pPr marL="457200" lvl="0" indent="-304800" rtl="0">
              <a:lnSpc>
                <a:spcPct val="150000"/>
              </a:lnSpc>
              <a:spcBef>
                <a:spcPts val="0"/>
              </a:spcBef>
              <a:buClr>
                <a:srgbClr val="000000"/>
              </a:buClr>
              <a:buSzPct val="100000"/>
              <a:buFont typeface="Verdana"/>
            </a:pPr>
            <a:r>
              <a:rPr lang="en-US" sz="1200" dirty="0" smtClean="0">
                <a:solidFill>
                  <a:srgbClr val="000000"/>
                </a:solidFill>
                <a:latin typeface="Verdana"/>
                <a:ea typeface="Verdana"/>
                <a:cs typeface="Verdana"/>
                <a:sym typeface="Verdana"/>
              </a:rPr>
              <a:t>6</a:t>
            </a:r>
            <a:r>
              <a:rPr lang="en" sz="1200" dirty="0" smtClean="0">
                <a:solidFill>
                  <a:srgbClr val="000000"/>
                </a:solidFill>
                <a:latin typeface="Verdana"/>
                <a:ea typeface="Verdana"/>
                <a:cs typeface="Verdana"/>
                <a:sym typeface="Verdana"/>
              </a:rPr>
              <a:t>/28/201</a:t>
            </a:r>
            <a:r>
              <a:rPr lang="en-US" sz="1200" dirty="0" smtClean="0">
                <a:solidFill>
                  <a:srgbClr val="000000"/>
                </a:solidFill>
                <a:latin typeface="Verdana"/>
                <a:ea typeface="Verdana"/>
                <a:cs typeface="Verdana"/>
                <a:sym typeface="Verdana"/>
              </a:rPr>
              <a:t>8</a:t>
            </a:r>
            <a:r>
              <a:rPr lang="en" sz="1200" dirty="0" smtClean="0">
                <a:solidFill>
                  <a:srgbClr val="000000"/>
                </a:solidFill>
                <a:latin typeface="Verdana"/>
                <a:ea typeface="Verdana"/>
                <a:cs typeface="Verdana"/>
                <a:sym typeface="Verdana"/>
              </a:rPr>
              <a:t>: Midterm </a:t>
            </a:r>
            <a:r>
              <a:rPr lang="en" sz="1200" dirty="0">
                <a:solidFill>
                  <a:srgbClr val="000000"/>
                </a:solidFill>
                <a:latin typeface="Verdana"/>
                <a:ea typeface="Verdana"/>
                <a:cs typeface="Verdana"/>
                <a:sym typeface="Verdana"/>
              </a:rPr>
              <a:t>presentation to class, teaching staff, partners and </a:t>
            </a:r>
            <a:r>
              <a:rPr lang="en" sz="1200" dirty="0" smtClean="0">
                <a:solidFill>
                  <a:srgbClr val="000000"/>
                </a:solidFill>
                <a:latin typeface="Verdana"/>
                <a:ea typeface="Verdana"/>
                <a:cs typeface="Verdana"/>
                <a:sym typeface="Verdana"/>
              </a:rPr>
              <a:t>guest</a:t>
            </a:r>
            <a:r>
              <a:rPr lang="en-US" sz="1200" dirty="0" smtClean="0">
                <a:solidFill>
                  <a:srgbClr val="000000"/>
                </a:solidFill>
                <a:latin typeface="Verdana"/>
                <a:ea typeface="Verdana"/>
                <a:cs typeface="Verdana"/>
                <a:sym typeface="Verdana"/>
              </a:rPr>
              <a:t>s</a:t>
            </a:r>
            <a:endParaRPr lang="en" sz="1200" dirty="0">
              <a:solidFill>
                <a:srgbClr val="000000"/>
              </a:solidFill>
              <a:latin typeface="Verdana"/>
              <a:ea typeface="Verdana"/>
              <a:cs typeface="Verdana"/>
              <a:sym typeface="Verdana"/>
            </a:endParaRPr>
          </a:p>
          <a:p>
            <a:pPr marL="457200" lvl="0" indent="-304800" rtl="0">
              <a:lnSpc>
                <a:spcPct val="150000"/>
              </a:lnSpc>
              <a:spcBef>
                <a:spcPts val="0"/>
              </a:spcBef>
              <a:buSzPct val="100000"/>
              <a:buFont typeface="Verdana"/>
            </a:pPr>
            <a:r>
              <a:rPr lang="en" sz="1200" dirty="0" smtClean="0">
                <a:latin typeface="Verdana"/>
                <a:ea typeface="Verdana"/>
                <a:cs typeface="Verdana"/>
                <a:sym typeface="Verdana"/>
              </a:rPr>
              <a:t>5/</a:t>
            </a:r>
            <a:r>
              <a:rPr lang="en-US" sz="1200" dirty="0" smtClean="0">
                <a:latin typeface="Verdana"/>
                <a:ea typeface="Verdana"/>
                <a:cs typeface="Verdana"/>
                <a:sym typeface="Verdana"/>
              </a:rPr>
              <a:t>7</a:t>
            </a:r>
            <a:r>
              <a:rPr lang="en" sz="1200" dirty="0" smtClean="0">
                <a:latin typeface="Verdana"/>
                <a:ea typeface="Verdana"/>
                <a:cs typeface="Verdana"/>
                <a:sym typeface="Verdana"/>
              </a:rPr>
              <a:t>/201</a:t>
            </a:r>
            <a:r>
              <a:rPr lang="en-US" sz="1200" dirty="0" smtClean="0">
                <a:latin typeface="Verdana"/>
                <a:ea typeface="Verdana"/>
                <a:cs typeface="Verdana"/>
                <a:sym typeface="Verdana"/>
              </a:rPr>
              <a:t>8</a:t>
            </a:r>
            <a:r>
              <a:rPr lang="en" sz="1200" dirty="0" smtClean="0">
                <a:latin typeface="Verdana"/>
                <a:ea typeface="Verdana"/>
                <a:cs typeface="Verdana"/>
                <a:sym typeface="Verdana"/>
              </a:rPr>
              <a:t>: </a:t>
            </a:r>
            <a:r>
              <a:rPr lang="en" sz="1200" dirty="0">
                <a:latin typeface="Verdana"/>
                <a:ea typeface="Verdana"/>
                <a:cs typeface="Verdana"/>
                <a:sym typeface="Verdana"/>
              </a:rPr>
              <a:t>Poster session to SEAS, IACS, class, partners and guests</a:t>
            </a:r>
          </a:p>
          <a:p>
            <a:pPr marL="457200" lvl="0" indent="-304800" algn="l" rtl="0">
              <a:lnSpc>
                <a:spcPct val="150000"/>
              </a:lnSpc>
              <a:spcBef>
                <a:spcPts val="0"/>
              </a:spcBef>
              <a:buClr>
                <a:srgbClr val="000000"/>
              </a:buClr>
              <a:buSzPct val="100000"/>
              <a:buFont typeface="Verdana"/>
            </a:pPr>
            <a:r>
              <a:rPr lang="en" sz="1200" dirty="0" smtClean="0">
                <a:solidFill>
                  <a:srgbClr val="000000"/>
                </a:solidFill>
                <a:latin typeface="Verdana"/>
                <a:ea typeface="Verdana"/>
                <a:cs typeface="Verdana"/>
                <a:sym typeface="Verdana"/>
              </a:rPr>
              <a:t>5/</a:t>
            </a:r>
            <a:r>
              <a:rPr lang="en-US" sz="1200" dirty="0" smtClean="0">
                <a:solidFill>
                  <a:srgbClr val="000000"/>
                </a:solidFill>
                <a:latin typeface="Verdana"/>
                <a:ea typeface="Verdana"/>
                <a:cs typeface="Verdana"/>
                <a:sym typeface="Verdana"/>
              </a:rPr>
              <a:t>9</a:t>
            </a:r>
            <a:r>
              <a:rPr lang="en" sz="1200" dirty="0" smtClean="0">
                <a:solidFill>
                  <a:srgbClr val="000000"/>
                </a:solidFill>
                <a:latin typeface="Verdana"/>
                <a:ea typeface="Verdana"/>
                <a:cs typeface="Verdana"/>
                <a:sym typeface="Verdana"/>
              </a:rPr>
              <a:t>/201</a:t>
            </a:r>
            <a:r>
              <a:rPr lang="en-US" sz="1200" dirty="0" smtClean="0">
                <a:solidFill>
                  <a:srgbClr val="000000"/>
                </a:solidFill>
                <a:latin typeface="Verdana"/>
                <a:ea typeface="Verdana"/>
                <a:cs typeface="Verdana"/>
                <a:sym typeface="Verdana"/>
              </a:rPr>
              <a:t>8</a:t>
            </a:r>
            <a:r>
              <a:rPr lang="en" sz="1200" dirty="0" smtClean="0">
                <a:solidFill>
                  <a:srgbClr val="000000"/>
                </a:solidFill>
                <a:latin typeface="Verdana"/>
                <a:ea typeface="Verdana"/>
                <a:cs typeface="Verdana"/>
                <a:sym typeface="Verdana"/>
              </a:rPr>
              <a:t>: </a:t>
            </a:r>
            <a:r>
              <a:rPr lang="en" sz="1200" dirty="0">
                <a:solidFill>
                  <a:srgbClr val="000000"/>
                </a:solidFill>
                <a:latin typeface="Verdana"/>
                <a:ea typeface="Verdana"/>
                <a:cs typeface="Verdana"/>
                <a:sym typeface="Verdana"/>
              </a:rPr>
              <a:t>Final </a:t>
            </a:r>
            <a:r>
              <a:rPr lang="en" sz="1200" dirty="0" smtClean="0">
                <a:solidFill>
                  <a:srgbClr val="000000"/>
                </a:solidFill>
                <a:latin typeface="Verdana"/>
                <a:ea typeface="Verdana"/>
                <a:cs typeface="Verdana"/>
                <a:sym typeface="Verdana"/>
              </a:rPr>
              <a:t>presentations</a:t>
            </a:r>
            <a:endParaRPr lang="en-US" sz="1200" dirty="0" smtClean="0">
              <a:solidFill>
                <a:srgbClr val="000000"/>
              </a:solidFill>
              <a:latin typeface="Verdana"/>
              <a:ea typeface="Verdana"/>
              <a:cs typeface="Verdana"/>
              <a:sym typeface="Verdana"/>
            </a:endParaRPr>
          </a:p>
          <a:p>
            <a:pPr marL="457200" lvl="0" indent="-304800" algn="l" rtl="0">
              <a:lnSpc>
                <a:spcPct val="150000"/>
              </a:lnSpc>
              <a:spcBef>
                <a:spcPts val="0"/>
              </a:spcBef>
              <a:buClr>
                <a:srgbClr val="000000"/>
              </a:buClr>
              <a:buSzPct val="100000"/>
              <a:buFont typeface="Verdana"/>
            </a:pPr>
            <a:r>
              <a:rPr lang="en-US" sz="1200" dirty="0" smtClean="0">
                <a:solidFill>
                  <a:srgbClr val="000000"/>
                </a:solidFill>
                <a:latin typeface="Verdana"/>
                <a:ea typeface="Verdana"/>
                <a:cs typeface="Verdana"/>
                <a:sym typeface="Verdana"/>
              </a:rPr>
              <a:t>5/10/2018: Final report due</a:t>
            </a:r>
            <a:endParaRPr sz="1200" dirty="0">
              <a:solidFill>
                <a:srgbClr val="000000"/>
              </a:solidFill>
              <a:latin typeface="Verdana"/>
              <a:ea typeface="Verdana"/>
              <a:cs typeface="Verdana"/>
              <a:sym typeface="Verdana"/>
            </a:endParaRPr>
          </a:p>
          <a:p>
            <a:pPr lvl="0" indent="457200" algn="l" rtl="0">
              <a:lnSpc>
                <a:spcPct val="150000"/>
              </a:lnSpc>
              <a:spcBef>
                <a:spcPts val="0"/>
              </a:spcBef>
              <a:buNone/>
            </a:pPr>
            <a:endParaRPr sz="1200" dirty="0">
              <a:latin typeface="Verdana"/>
              <a:ea typeface="Verdana"/>
              <a:cs typeface="Verdana"/>
              <a:sym typeface="Verdana"/>
            </a:endParaRPr>
          </a:p>
          <a:p>
            <a:pPr lvl="0" indent="457200" algn="l" rtl="0">
              <a:lnSpc>
                <a:spcPct val="150000"/>
              </a:lnSpc>
              <a:spcBef>
                <a:spcPts val="0"/>
              </a:spcBef>
              <a:buNone/>
            </a:pPr>
            <a:endParaRPr sz="1200" dirty="0">
              <a:latin typeface="Verdana"/>
              <a:ea typeface="Verdana"/>
              <a:cs typeface="Verdana"/>
              <a:sym typeface="Verdana"/>
            </a:endParaRPr>
          </a:p>
          <a:p>
            <a:pPr lvl="0" algn="l" rtl="0">
              <a:lnSpc>
                <a:spcPct val="150000"/>
              </a:lnSpc>
              <a:spcBef>
                <a:spcPts val="0"/>
              </a:spcBef>
              <a:buNone/>
            </a:pPr>
            <a:endParaRPr sz="1200" dirty="0">
              <a:solidFill>
                <a:srgbClr val="000000"/>
              </a:solidFill>
              <a:latin typeface="Verdana"/>
              <a:ea typeface="Verdana"/>
              <a:cs typeface="Verdana"/>
              <a:sym typeface="Verdana"/>
            </a:endParaRPr>
          </a:p>
          <a:p>
            <a:pPr lvl="0" algn="l" rtl="0">
              <a:lnSpc>
                <a:spcPct val="150000"/>
              </a:lnSpc>
              <a:spcBef>
                <a:spcPts val="0"/>
              </a:spcBef>
              <a:buNone/>
            </a:pPr>
            <a:endParaRPr sz="1200" dirty="0">
              <a:solidFill>
                <a:srgbClr val="000000"/>
              </a:solidFill>
              <a:latin typeface="Verdana"/>
              <a:ea typeface="Verdana"/>
              <a:cs typeface="Verdana"/>
              <a:sym typeface="Verdana"/>
            </a:endParaRPr>
          </a:p>
          <a:p>
            <a:pPr lvl="0" algn="l" rtl="0">
              <a:lnSpc>
                <a:spcPct val="150000"/>
              </a:lnSpc>
              <a:spcBef>
                <a:spcPts val="0"/>
              </a:spcBef>
              <a:buNone/>
            </a:pPr>
            <a:endParaRPr sz="1200" dirty="0">
              <a:solidFill>
                <a:srgbClr val="000000"/>
              </a:solidFill>
              <a:latin typeface="Verdana"/>
              <a:ea typeface="Verdana"/>
              <a:cs typeface="Verdana"/>
              <a:sym typeface="Verdana"/>
            </a:endParaRPr>
          </a:p>
          <a:p>
            <a:pPr lvl="0" algn="l" rtl="0">
              <a:lnSpc>
                <a:spcPct val="115000"/>
              </a:lnSpc>
              <a:spcBef>
                <a:spcPts val="0"/>
              </a:spcBef>
              <a:buNone/>
            </a:pPr>
            <a:endParaRPr sz="1200" dirty="0">
              <a:solidFill>
                <a:srgbClr val="000000"/>
              </a:solidFill>
              <a:latin typeface="Verdana"/>
              <a:ea typeface="Verdana"/>
              <a:cs typeface="Verdana"/>
              <a:sym typeface="Verdana"/>
            </a:endParaRPr>
          </a:p>
          <a:p>
            <a:pPr lvl="0" algn="l" rtl="0">
              <a:lnSpc>
                <a:spcPct val="115000"/>
              </a:lnSpc>
              <a:spcBef>
                <a:spcPts val="0"/>
              </a:spcBef>
              <a:buNone/>
            </a:pPr>
            <a:endParaRPr sz="1200" dirty="0">
              <a:solidFill>
                <a:srgbClr val="000000"/>
              </a:solidFill>
              <a:latin typeface="Verdana"/>
              <a:ea typeface="Verdana"/>
              <a:cs typeface="Verdana"/>
              <a:sym typeface="Verdana"/>
            </a:endParaRPr>
          </a:p>
          <a:p>
            <a:pPr lvl="0">
              <a:spcBef>
                <a:spcPts val="0"/>
              </a:spcBef>
              <a:buNone/>
            </a:pPr>
            <a:endParaRPr sz="1200" dirty="0">
              <a:latin typeface="Verdana"/>
              <a:ea typeface="Verdana"/>
              <a:cs typeface="Verdana"/>
              <a:sym typeface="Verdana"/>
            </a:endParaRPr>
          </a:p>
          <a:p>
            <a:pPr lvl="0">
              <a:spcBef>
                <a:spcPts val="0"/>
              </a:spcBef>
              <a:buNone/>
            </a:pPr>
            <a:endParaRPr sz="1200" dirty="0">
              <a:highlight>
                <a:srgbClr val="CFE2F3"/>
              </a:highlight>
              <a:latin typeface="Verdana"/>
              <a:ea typeface="Verdana"/>
              <a:cs typeface="Verdana"/>
              <a:sym typeface="Verdana"/>
            </a:endParaRPr>
          </a:p>
          <a:p>
            <a:pPr lvl="0">
              <a:spcBef>
                <a:spcPts val="0"/>
              </a:spcBef>
              <a:buNone/>
            </a:pPr>
            <a:endParaRPr sz="1200" dirty="0">
              <a:highlight>
                <a:srgbClr val="CFE2F3"/>
              </a:highlight>
              <a:latin typeface="Verdana"/>
              <a:ea typeface="Verdana"/>
              <a:cs typeface="Verdana"/>
              <a:sym typeface="Verdana"/>
            </a:endParaRPr>
          </a:p>
          <a:p>
            <a:pPr lvl="0">
              <a:spcBef>
                <a:spcPts val="0"/>
              </a:spcBef>
              <a:buNone/>
            </a:pPr>
            <a:endParaRPr sz="1200" dirty="0">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rtl="0">
              <a:spcBef>
                <a:spcPts val="0"/>
              </a:spcBef>
              <a:buNone/>
            </a:pPr>
            <a:r>
              <a:rPr lang="en"/>
              <a:t>What is the course about</a:t>
            </a:r>
          </a:p>
        </p:txBody>
      </p:sp>
      <p:sp>
        <p:nvSpPr>
          <p:cNvPr id="69" name="Shape 69"/>
          <p:cNvSpPr txBox="1">
            <a:spLocks noGrp="1"/>
          </p:cNvSpPr>
          <p:nvPr>
            <p:ph type="body" idx="1"/>
          </p:nvPr>
        </p:nvSpPr>
        <p:spPr>
          <a:xfrm>
            <a:off x="457200" y="1200150"/>
            <a:ext cx="8229600" cy="3890100"/>
          </a:xfrm>
          <a:prstGeom prst="rect">
            <a:avLst/>
          </a:prstGeom>
        </p:spPr>
        <p:txBody>
          <a:bodyPr lIns="91425" tIns="91425" rIns="91425" bIns="91425" anchor="t" anchorCtr="0">
            <a:noAutofit/>
          </a:bodyPr>
          <a:lstStyle/>
          <a:p>
            <a:pPr lvl="0" rtl="0">
              <a:lnSpc>
                <a:spcPct val="150000"/>
              </a:lnSpc>
              <a:spcBef>
                <a:spcPts val="0"/>
              </a:spcBef>
              <a:buNone/>
            </a:pPr>
            <a:endParaRPr sz="1400" dirty="0">
              <a:solidFill>
                <a:srgbClr val="434343"/>
              </a:solidFill>
              <a:latin typeface="Verdana"/>
              <a:ea typeface="Verdana"/>
              <a:cs typeface="Verdana"/>
              <a:sym typeface="Verdana"/>
            </a:endParaRPr>
          </a:p>
          <a:p>
            <a:pPr marL="457200" lvl="0" indent="-317500" rtl="0">
              <a:lnSpc>
                <a:spcPct val="150000"/>
              </a:lnSpc>
              <a:spcBef>
                <a:spcPts val="0"/>
              </a:spcBef>
              <a:buClr>
                <a:srgbClr val="434343"/>
              </a:buClr>
              <a:buSzPct val="100000"/>
              <a:buFont typeface="Arial" charset="0"/>
              <a:buChar char="•"/>
            </a:pPr>
            <a:r>
              <a:rPr lang="en" sz="1400" dirty="0">
                <a:solidFill>
                  <a:srgbClr val="434343"/>
                </a:solidFill>
                <a:latin typeface="Verdana"/>
                <a:ea typeface="Verdana"/>
                <a:cs typeface="Verdana"/>
                <a:sym typeface="Verdana"/>
              </a:rPr>
              <a:t>Work as a team</a:t>
            </a:r>
          </a:p>
          <a:p>
            <a:pPr marL="457200" lvl="0" indent="-317500" rtl="0">
              <a:lnSpc>
                <a:spcPct val="150000"/>
              </a:lnSpc>
              <a:spcBef>
                <a:spcPts val="0"/>
              </a:spcBef>
              <a:buSzPct val="100000"/>
              <a:buFont typeface="Arial" charset="0"/>
              <a:buChar char="•"/>
            </a:pPr>
            <a:r>
              <a:rPr lang="en" sz="1400" dirty="0">
                <a:solidFill>
                  <a:srgbClr val="434343"/>
                </a:solidFill>
                <a:latin typeface="Verdana"/>
                <a:ea typeface="Verdana"/>
                <a:cs typeface="Verdana"/>
                <a:sym typeface="Verdana"/>
              </a:rPr>
              <a:t>Integrate knowledge acquired in </a:t>
            </a:r>
            <a:r>
              <a:rPr lang="en" sz="1400" dirty="0">
                <a:latin typeface="Verdana"/>
                <a:ea typeface="Verdana"/>
                <a:cs typeface="Verdana"/>
                <a:sym typeface="Verdana"/>
              </a:rPr>
              <a:t>other courses</a:t>
            </a:r>
          </a:p>
          <a:p>
            <a:pPr marL="457200" lvl="0" indent="-317500" rtl="0">
              <a:lnSpc>
                <a:spcPct val="150000"/>
              </a:lnSpc>
              <a:spcBef>
                <a:spcPts val="0"/>
              </a:spcBef>
              <a:buSzPct val="100000"/>
              <a:buFont typeface="Arial" charset="0"/>
              <a:buChar char="•"/>
            </a:pPr>
            <a:r>
              <a:rPr lang="en" sz="1400" dirty="0">
                <a:latin typeface="Verdana"/>
                <a:ea typeface="Verdana"/>
                <a:cs typeface="Verdana"/>
                <a:sym typeface="Verdana"/>
              </a:rPr>
              <a:t>Apply skills and ideas in computational and data science such as data management, machine learning, statistics, and visualization. </a:t>
            </a:r>
          </a:p>
          <a:p>
            <a:pPr marL="457200" lvl="0" indent="-317500" rtl="0">
              <a:lnSpc>
                <a:spcPct val="150000"/>
              </a:lnSpc>
              <a:spcBef>
                <a:spcPts val="0"/>
              </a:spcBef>
              <a:buSzPct val="100000"/>
              <a:buFont typeface="Arial" charset="0"/>
              <a:buChar char="•"/>
            </a:pPr>
            <a:r>
              <a:rPr lang="en" sz="1400" dirty="0">
                <a:latin typeface="Verdana"/>
                <a:ea typeface="Verdana"/>
                <a:cs typeface="Verdana"/>
                <a:sym typeface="Verdana"/>
              </a:rPr>
              <a:t>Learn new skills</a:t>
            </a:r>
          </a:p>
          <a:p>
            <a:pPr marL="457200" lvl="0" indent="-317500" rtl="0">
              <a:lnSpc>
                <a:spcPct val="150000"/>
              </a:lnSpc>
              <a:spcBef>
                <a:spcPts val="0"/>
              </a:spcBef>
              <a:buSzPct val="100000"/>
              <a:buFont typeface="Arial" charset="0"/>
              <a:buChar char="•"/>
            </a:pPr>
            <a:r>
              <a:rPr lang="en" sz="1400" dirty="0">
                <a:latin typeface="Verdana"/>
                <a:ea typeface="Verdana"/>
                <a:cs typeface="Verdana"/>
                <a:sym typeface="Verdana"/>
              </a:rPr>
              <a:t>Solve complex real-world problems working across</a:t>
            </a:r>
            <a:r>
              <a:rPr lang="en" sz="1400" dirty="0">
                <a:solidFill>
                  <a:srgbClr val="434343"/>
                </a:solidFill>
                <a:latin typeface="Verdana"/>
                <a:ea typeface="Verdana"/>
                <a:cs typeface="Verdana"/>
                <a:sym typeface="Verdana"/>
              </a:rPr>
              <a:t>  knowledge domains and applying cutting-edge tools and methods incorporating critical thinking.</a:t>
            </a:r>
          </a:p>
          <a:p>
            <a:pPr marL="457200" lvl="0" indent="-317500" rtl="0">
              <a:lnSpc>
                <a:spcPct val="150000"/>
              </a:lnSpc>
              <a:spcBef>
                <a:spcPts val="0"/>
              </a:spcBef>
              <a:spcAft>
                <a:spcPts val="800"/>
              </a:spcAft>
              <a:buClr>
                <a:srgbClr val="434343"/>
              </a:buClr>
              <a:buSzPct val="100000"/>
              <a:buFont typeface="Arial" charset="0"/>
              <a:buChar char="•"/>
            </a:pPr>
            <a:r>
              <a:rPr lang="en" sz="1400" dirty="0">
                <a:solidFill>
                  <a:srgbClr val="434343"/>
                </a:solidFill>
                <a:latin typeface="Verdana"/>
                <a:ea typeface="Verdana"/>
                <a:cs typeface="Verdana"/>
                <a:sym typeface="Verdana"/>
              </a:rPr>
              <a:t>Practice professional skills while working on a substantial and challenging project with your partner organization, company, or research lab </a:t>
            </a:r>
          </a:p>
          <a:p>
            <a:pPr marL="914400" lvl="0" indent="0" rtl="0">
              <a:spcBef>
                <a:spcPts val="0"/>
              </a:spcBef>
              <a:buNone/>
            </a:pPr>
            <a:endParaRPr sz="2600" u="sng" dirty="0">
              <a:solidFill>
                <a:srgbClr val="0000FF"/>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a:spcBef>
                <a:spcPts val="0"/>
              </a:spcBef>
              <a:buNone/>
            </a:pPr>
            <a:r>
              <a:rPr lang="en" sz="3600"/>
              <a:t>Semester: meetings and deliverables </a:t>
            </a:r>
          </a:p>
        </p:txBody>
      </p:sp>
      <p:sp>
        <p:nvSpPr>
          <p:cNvPr id="186" name="Shape 186"/>
          <p:cNvSpPr txBox="1">
            <a:spLocks noGrp="1"/>
          </p:cNvSpPr>
          <p:nvPr>
            <p:ph type="body" idx="1"/>
          </p:nvPr>
        </p:nvSpPr>
        <p:spPr>
          <a:xfrm>
            <a:off x="457200" y="1200150"/>
            <a:ext cx="8229600" cy="3725700"/>
          </a:xfrm>
          <a:prstGeom prst="rect">
            <a:avLst/>
          </a:prstGeom>
        </p:spPr>
        <p:txBody>
          <a:bodyPr lIns="91425" tIns="91425" rIns="91425" bIns="91425" anchor="t" anchorCtr="0">
            <a:noAutofit/>
          </a:bodyPr>
          <a:lstStyle/>
          <a:p>
            <a:pPr lvl="0" indent="457200">
              <a:lnSpc>
                <a:spcPct val="150000"/>
              </a:lnSpc>
            </a:pPr>
            <a:endParaRPr lang="en-US" sz="1200" dirty="0" smtClean="0">
              <a:solidFill>
                <a:srgbClr val="000000"/>
              </a:solidFill>
              <a:latin typeface="Verdana"/>
              <a:ea typeface="Verdana"/>
              <a:cs typeface="Verdana"/>
              <a:sym typeface="Verdana"/>
            </a:endParaRPr>
          </a:p>
          <a:p>
            <a:pPr lvl="0" indent="457200">
              <a:lnSpc>
                <a:spcPct val="150000"/>
              </a:lnSpc>
            </a:pPr>
            <a:endParaRPr lang="en-US" sz="1200" dirty="0">
              <a:solidFill>
                <a:srgbClr val="000000"/>
              </a:solidFill>
              <a:latin typeface="Verdana"/>
              <a:ea typeface="Verdana"/>
              <a:cs typeface="Verdana"/>
              <a:sym typeface="Verdana"/>
            </a:endParaRPr>
          </a:p>
          <a:p>
            <a:pPr lvl="0" indent="457200">
              <a:lnSpc>
                <a:spcPct val="150000"/>
              </a:lnSpc>
            </a:pPr>
            <a:r>
              <a:rPr lang="en" sz="1200" dirty="0" smtClean="0">
                <a:solidFill>
                  <a:srgbClr val="000000"/>
                </a:solidFill>
                <a:latin typeface="Verdana"/>
                <a:ea typeface="Verdana"/>
                <a:cs typeface="Verdana"/>
                <a:sym typeface="Verdana"/>
              </a:rPr>
              <a:t>Partner </a:t>
            </a:r>
            <a:r>
              <a:rPr lang="en" sz="1200" dirty="0">
                <a:solidFill>
                  <a:srgbClr val="000000"/>
                </a:solidFill>
                <a:latin typeface="Verdana"/>
                <a:ea typeface="Verdana"/>
                <a:cs typeface="Verdana"/>
                <a:sym typeface="Verdana"/>
              </a:rPr>
              <a:t>reports 2 pages</a:t>
            </a:r>
            <a:r>
              <a:rPr lang="en" sz="1200" dirty="0" smtClean="0">
                <a:solidFill>
                  <a:srgbClr val="000000"/>
                </a:solidFill>
                <a:latin typeface="Verdana"/>
                <a:ea typeface="Verdana"/>
                <a:cs typeface="Verdana"/>
                <a:sym typeface="Verdana"/>
              </a:rPr>
              <a:t>:</a:t>
            </a:r>
            <a:r>
              <a:rPr lang="en-US" sz="1200" dirty="0" smtClean="0">
                <a:solidFill>
                  <a:srgbClr val="000000"/>
                </a:solidFill>
                <a:latin typeface="Verdana"/>
                <a:ea typeface="Verdana"/>
                <a:cs typeface="Verdana"/>
                <a:sym typeface="Verdana"/>
              </a:rPr>
              <a:t> </a:t>
            </a:r>
            <a:endParaRPr lang="en" sz="1200" dirty="0">
              <a:solidFill>
                <a:srgbClr val="000000"/>
              </a:solidFill>
              <a:latin typeface="Verdana"/>
              <a:ea typeface="Verdana"/>
              <a:cs typeface="Verdana"/>
              <a:sym typeface="Verdana"/>
            </a:endParaRPr>
          </a:p>
          <a:p>
            <a:pPr lvl="0" indent="457200">
              <a:lnSpc>
                <a:spcPct val="150000"/>
              </a:lnSpc>
            </a:pPr>
            <a:r>
              <a:rPr lang="en" sz="1200" dirty="0">
                <a:solidFill>
                  <a:srgbClr val="000000"/>
                </a:solidFill>
                <a:latin typeface="Verdana"/>
                <a:ea typeface="Verdana"/>
                <a:cs typeface="Verdana"/>
                <a:sym typeface="Verdana"/>
              </a:rPr>
              <a:t>Pdfs of all presentations and codes for the </a:t>
            </a:r>
            <a:r>
              <a:rPr lang="en" sz="1200" dirty="0" smtClean="0">
                <a:solidFill>
                  <a:srgbClr val="000000"/>
                </a:solidFill>
                <a:latin typeface="Verdana"/>
                <a:ea typeface="Verdana"/>
                <a:cs typeface="Verdana"/>
                <a:sym typeface="Verdana"/>
              </a:rPr>
              <a:t>midterms</a:t>
            </a:r>
            <a:r>
              <a:rPr lang="en" sz="1200" dirty="0">
                <a:solidFill>
                  <a:srgbClr val="000000"/>
                </a:solidFill>
                <a:latin typeface="Verdana"/>
                <a:ea typeface="Verdana"/>
                <a:cs typeface="Verdana"/>
                <a:sym typeface="Verdana"/>
              </a:rPr>
              <a:t>, </a:t>
            </a:r>
            <a:r>
              <a:rPr lang="en" sz="1200" dirty="0">
                <a:latin typeface="Verdana"/>
                <a:ea typeface="Verdana"/>
                <a:cs typeface="Verdana"/>
                <a:sym typeface="Verdana"/>
              </a:rPr>
              <a:t>2/26/2017 and 4/2/2017</a:t>
            </a:r>
          </a:p>
          <a:p>
            <a:pPr lvl="0" indent="457200">
              <a:lnSpc>
                <a:spcPct val="150000"/>
              </a:lnSpc>
            </a:pPr>
            <a:r>
              <a:rPr lang="en" sz="1200" dirty="0">
                <a:latin typeface="Verdana"/>
                <a:ea typeface="Verdana"/>
                <a:cs typeface="Verdana"/>
                <a:sym typeface="Verdana"/>
              </a:rPr>
              <a:t>Peer evaluations (google forms) 2/26/2017 and 4/2/2017</a:t>
            </a:r>
          </a:p>
          <a:p>
            <a:pPr lvl="0" indent="457200">
              <a:lnSpc>
                <a:spcPct val="150000"/>
              </a:lnSpc>
            </a:pPr>
            <a:r>
              <a:rPr lang="en" sz="1200" dirty="0">
                <a:latin typeface="Verdana"/>
                <a:ea typeface="Verdana"/>
                <a:cs typeface="Verdana"/>
                <a:sym typeface="Verdana"/>
              </a:rPr>
              <a:t>Final report or web page 5/12/2017 </a:t>
            </a:r>
          </a:p>
          <a:p>
            <a:pPr lvl="0" indent="457200" algn="l" rtl="0">
              <a:lnSpc>
                <a:spcPct val="150000"/>
              </a:lnSpc>
              <a:spcBef>
                <a:spcPts val="0"/>
              </a:spcBef>
              <a:buNone/>
            </a:pPr>
            <a:endParaRPr sz="1200" dirty="0">
              <a:latin typeface="Verdana"/>
              <a:ea typeface="Verdana"/>
              <a:cs typeface="Verdana"/>
              <a:sym typeface="Verdana"/>
            </a:endParaRPr>
          </a:p>
          <a:p>
            <a:pPr lvl="0" indent="457200" algn="l" rtl="0">
              <a:lnSpc>
                <a:spcPct val="150000"/>
              </a:lnSpc>
              <a:spcBef>
                <a:spcPts val="0"/>
              </a:spcBef>
              <a:buNone/>
            </a:pPr>
            <a:endParaRPr sz="1200" dirty="0">
              <a:latin typeface="Verdana"/>
              <a:ea typeface="Verdana"/>
              <a:cs typeface="Verdana"/>
              <a:sym typeface="Verdana"/>
            </a:endParaRPr>
          </a:p>
          <a:p>
            <a:pPr lvl="0" algn="l" rtl="0">
              <a:lnSpc>
                <a:spcPct val="150000"/>
              </a:lnSpc>
              <a:spcBef>
                <a:spcPts val="0"/>
              </a:spcBef>
              <a:buNone/>
            </a:pPr>
            <a:endParaRPr sz="1200" dirty="0">
              <a:solidFill>
                <a:srgbClr val="000000"/>
              </a:solidFill>
              <a:latin typeface="Verdana"/>
              <a:ea typeface="Verdana"/>
              <a:cs typeface="Verdana"/>
              <a:sym typeface="Verdana"/>
            </a:endParaRPr>
          </a:p>
          <a:p>
            <a:pPr lvl="0" algn="l" rtl="0">
              <a:lnSpc>
                <a:spcPct val="150000"/>
              </a:lnSpc>
              <a:spcBef>
                <a:spcPts val="0"/>
              </a:spcBef>
              <a:buNone/>
            </a:pPr>
            <a:endParaRPr sz="1200" dirty="0">
              <a:solidFill>
                <a:srgbClr val="000000"/>
              </a:solidFill>
              <a:latin typeface="Verdana"/>
              <a:ea typeface="Verdana"/>
              <a:cs typeface="Verdana"/>
              <a:sym typeface="Verdana"/>
            </a:endParaRPr>
          </a:p>
          <a:p>
            <a:pPr lvl="0" algn="l" rtl="0">
              <a:lnSpc>
                <a:spcPct val="150000"/>
              </a:lnSpc>
              <a:spcBef>
                <a:spcPts val="0"/>
              </a:spcBef>
              <a:buNone/>
            </a:pPr>
            <a:endParaRPr sz="1200" dirty="0">
              <a:solidFill>
                <a:srgbClr val="000000"/>
              </a:solidFill>
              <a:latin typeface="Verdana"/>
              <a:ea typeface="Verdana"/>
              <a:cs typeface="Verdana"/>
              <a:sym typeface="Verdana"/>
            </a:endParaRPr>
          </a:p>
          <a:p>
            <a:pPr lvl="0" algn="l" rtl="0">
              <a:lnSpc>
                <a:spcPct val="115000"/>
              </a:lnSpc>
              <a:spcBef>
                <a:spcPts val="0"/>
              </a:spcBef>
              <a:buNone/>
            </a:pPr>
            <a:endParaRPr sz="1200" dirty="0">
              <a:solidFill>
                <a:srgbClr val="000000"/>
              </a:solidFill>
              <a:latin typeface="Verdana"/>
              <a:ea typeface="Verdana"/>
              <a:cs typeface="Verdana"/>
              <a:sym typeface="Verdana"/>
            </a:endParaRPr>
          </a:p>
          <a:p>
            <a:pPr lvl="0" algn="l" rtl="0">
              <a:lnSpc>
                <a:spcPct val="115000"/>
              </a:lnSpc>
              <a:spcBef>
                <a:spcPts val="0"/>
              </a:spcBef>
              <a:buNone/>
            </a:pPr>
            <a:endParaRPr sz="1200" dirty="0">
              <a:solidFill>
                <a:srgbClr val="000000"/>
              </a:solidFill>
              <a:latin typeface="Verdana"/>
              <a:ea typeface="Verdana"/>
              <a:cs typeface="Verdana"/>
              <a:sym typeface="Verdana"/>
            </a:endParaRPr>
          </a:p>
          <a:p>
            <a:pPr lvl="0">
              <a:spcBef>
                <a:spcPts val="0"/>
              </a:spcBef>
              <a:buNone/>
            </a:pPr>
            <a:endParaRPr sz="1200" dirty="0">
              <a:latin typeface="Verdana"/>
              <a:ea typeface="Verdana"/>
              <a:cs typeface="Verdana"/>
              <a:sym typeface="Verdana"/>
            </a:endParaRPr>
          </a:p>
          <a:p>
            <a:pPr lvl="0">
              <a:spcBef>
                <a:spcPts val="0"/>
              </a:spcBef>
              <a:buNone/>
            </a:pPr>
            <a:endParaRPr sz="1200" dirty="0">
              <a:highlight>
                <a:srgbClr val="CFE2F3"/>
              </a:highlight>
              <a:latin typeface="Verdana"/>
              <a:ea typeface="Verdana"/>
              <a:cs typeface="Verdana"/>
              <a:sym typeface="Verdana"/>
            </a:endParaRPr>
          </a:p>
          <a:p>
            <a:pPr lvl="0">
              <a:spcBef>
                <a:spcPts val="0"/>
              </a:spcBef>
              <a:buNone/>
            </a:pPr>
            <a:endParaRPr sz="1200" dirty="0">
              <a:highlight>
                <a:srgbClr val="CFE2F3"/>
              </a:highlight>
              <a:latin typeface="Verdana"/>
              <a:ea typeface="Verdana"/>
              <a:cs typeface="Verdana"/>
              <a:sym typeface="Verdana"/>
            </a:endParaRPr>
          </a:p>
          <a:p>
            <a:pPr lvl="0">
              <a:spcBef>
                <a:spcPts val="0"/>
              </a:spcBef>
              <a:buNone/>
            </a:pPr>
            <a:endParaRPr sz="1200" dirty="0">
              <a:latin typeface="Verdana"/>
              <a:ea typeface="Verdana"/>
              <a:cs typeface="Verdana"/>
              <a:sym typeface="Verdana"/>
            </a:endParaRPr>
          </a:p>
        </p:txBody>
      </p:sp>
    </p:spTree>
    <p:extLst>
      <p:ext uri="{BB962C8B-B14F-4D97-AF65-F5344CB8AC3E}">
        <p14:creationId xmlns:p14="http://schemas.microsoft.com/office/powerpoint/2010/main" val="68517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a:spcBef>
                <a:spcPts val="0"/>
              </a:spcBef>
              <a:buNone/>
            </a:pPr>
            <a:r>
              <a:rPr lang="en" dirty="0" smtClean="0"/>
              <a:t>Tutorials</a:t>
            </a:r>
            <a:r>
              <a:rPr lang="en-US" dirty="0" smtClean="0"/>
              <a:t> and Guest Lectures</a:t>
            </a:r>
            <a:endParaRPr lang="en" dirty="0"/>
          </a:p>
        </p:txBody>
      </p:sp>
      <p:sp>
        <p:nvSpPr>
          <p:cNvPr id="192" name="Shape 192"/>
          <p:cNvSpPr txBox="1">
            <a:spLocks noGrp="1"/>
          </p:cNvSpPr>
          <p:nvPr>
            <p:ph type="body" idx="1"/>
          </p:nvPr>
        </p:nvSpPr>
        <p:spPr>
          <a:xfrm>
            <a:off x="457200" y="1200150"/>
            <a:ext cx="8229600" cy="3725700"/>
          </a:xfrm>
          <a:prstGeom prst="rect">
            <a:avLst/>
          </a:prstGeom>
        </p:spPr>
        <p:txBody>
          <a:bodyPr lIns="91425" tIns="91425" rIns="91425" bIns="91425" anchor="t" anchorCtr="0">
            <a:noAutofit/>
          </a:bodyPr>
          <a:lstStyle/>
          <a:p>
            <a:pPr lvl="0">
              <a:spcBef>
                <a:spcPts val="600"/>
              </a:spcBef>
            </a:pPr>
            <a:r>
              <a:rPr lang="en-US" sz="1700" dirty="0" smtClean="0">
                <a:latin typeface="Verdana" charset="0"/>
                <a:ea typeface="Verdana" charset="0"/>
                <a:cs typeface="Verdana" charset="0"/>
                <a:sym typeface="Arial"/>
              </a:rPr>
              <a:t>Tutorial 1 (1/30)</a:t>
            </a:r>
            <a:r>
              <a:rPr lang="en" sz="1700" dirty="0" smtClean="0">
                <a:latin typeface="Verdana" charset="0"/>
                <a:ea typeface="Verdana" charset="0"/>
                <a:cs typeface="Verdana" charset="0"/>
                <a:sym typeface="Arial"/>
              </a:rPr>
              <a:t>: </a:t>
            </a:r>
            <a:r>
              <a:rPr lang="en" sz="1700" dirty="0">
                <a:latin typeface="Verdana" charset="0"/>
                <a:ea typeface="Verdana" charset="0"/>
                <a:cs typeface="Verdana" charset="0"/>
              </a:rPr>
              <a:t>Ways </a:t>
            </a:r>
            <a:r>
              <a:rPr lang="en" sz="1700" dirty="0">
                <a:latin typeface="Verdana" charset="0"/>
                <a:ea typeface="Verdana" charset="0"/>
                <a:cs typeface="Verdana" charset="0"/>
              </a:rPr>
              <a:t>Your Data Project Can </a:t>
            </a:r>
            <a:r>
              <a:rPr lang="en" sz="1700" dirty="0">
                <a:latin typeface="Verdana" charset="0"/>
                <a:ea typeface="Verdana" charset="0"/>
                <a:cs typeface="Verdana" charset="0"/>
              </a:rPr>
              <a:t>Fail</a:t>
            </a:r>
            <a:r>
              <a:rPr lang="en" sz="1700" dirty="0">
                <a:latin typeface="Verdana" charset="0"/>
                <a:ea typeface="Verdana" charset="0"/>
                <a:cs typeface="Verdana" charset="0"/>
                <a:sym typeface="Arial"/>
              </a:rPr>
              <a:t>, </a:t>
            </a:r>
            <a:r>
              <a:rPr lang="en" sz="1700" dirty="0">
                <a:latin typeface="Verdana" charset="0"/>
                <a:ea typeface="Verdana" charset="0"/>
                <a:cs typeface="Verdana" charset="0"/>
                <a:sym typeface="Arial"/>
              </a:rPr>
              <a:t>Isaac </a:t>
            </a:r>
            <a:r>
              <a:rPr lang="en" sz="1700" dirty="0" err="1">
                <a:latin typeface="Verdana" charset="0"/>
                <a:ea typeface="Verdana" charset="0"/>
                <a:cs typeface="Verdana" charset="0"/>
                <a:sym typeface="Arial"/>
              </a:rPr>
              <a:t>Slavitt</a:t>
            </a:r>
            <a:endParaRPr lang="en" sz="1700" dirty="0">
              <a:latin typeface="Verdana" charset="0"/>
              <a:ea typeface="Verdana" charset="0"/>
              <a:cs typeface="Verdana" charset="0"/>
              <a:sym typeface="Arial"/>
            </a:endParaRPr>
          </a:p>
          <a:p>
            <a:pPr lvl="0">
              <a:spcBef>
                <a:spcPts val="600"/>
              </a:spcBef>
            </a:pPr>
            <a:r>
              <a:rPr lang="en" sz="1700" dirty="0">
                <a:latin typeface="Verdana" charset="0"/>
                <a:ea typeface="Verdana" charset="0"/>
                <a:cs typeface="Verdana" charset="0"/>
                <a:sym typeface="Arial"/>
              </a:rPr>
              <a:t>Tutorial </a:t>
            </a:r>
            <a:r>
              <a:rPr lang="en" sz="1700" dirty="0" smtClean="0">
                <a:latin typeface="Verdana" charset="0"/>
                <a:ea typeface="Verdana" charset="0"/>
                <a:cs typeface="Verdana" charset="0"/>
                <a:sym typeface="Arial"/>
              </a:rPr>
              <a:t>2</a:t>
            </a:r>
            <a:r>
              <a:rPr lang="en-US" sz="1700" dirty="0" smtClean="0">
                <a:latin typeface="Verdana" charset="0"/>
                <a:ea typeface="Verdana" charset="0"/>
                <a:cs typeface="Verdana" charset="0"/>
                <a:sym typeface="Arial"/>
              </a:rPr>
              <a:t> (2/13)</a:t>
            </a:r>
            <a:r>
              <a:rPr lang="en" sz="1700" dirty="0" smtClean="0">
                <a:latin typeface="Verdana" charset="0"/>
                <a:ea typeface="Verdana" charset="0"/>
                <a:cs typeface="Verdana" charset="0"/>
                <a:sym typeface="Arial"/>
              </a:rPr>
              <a:t>:</a:t>
            </a:r>
            <a:r>
              <a:rPr lang="en-US" sz="1700" dirty="0" smtClean="0">
                <a:latin typeface="Verdana" charset="0"/>
                <a:ea typeface="Verdana" charset="0"/>
                <a:cs typeface="Verdana" charset="0"/>
                <a:sym typeface="Arial"/>
              </a:rPr>
              <a:t> </a:t>
            </a:r>
            <a:r>
              <a:rPr lang="en-US" sz="1700" dirty="0">
                <a:latin typeface="Verdana" charset="0"/>
                <a:ea typeface="Verdana" charset="0"/>
                <a:cs typeface="Verdana" charset="0"/>
              </a:rPr>
              <a:t>Best </a:t>
            </a:r>
            <a:r>
              <a:rPr lang="en-US" sz="1700" dirty="0">
                <a:latin typeface="Verdana" charset="0"/>
                <a:ea typeface="Verdana" charset="0"/>
                <a:cs typeface="Verdana" charset="0"/>
              </a:rPr>
              <a:t>P</a:t>
            </a:r>
            <a:r>
              <a:rPr lang="en-US" sz="1700" dirty="0" smtClean="0">
                <a:latin typeface="Verdana" charset="0"/>
                <a:ea typeface="Verdana" charset="0"/>
                <a:cs typeface="Verdana" charset="0"/>
              </a:rPr>
              <a:t>ractices </a:t>
            </a:r>
            <a:r>
              <a:rPr lang="en-US" sz="1700" dirty="0">
                <a:latin typeface="Verdana" charset="0"/>
                <a:ea typeface="Verdana" charset="0"/>
                <a:cs typeface="Verdana" charset="0"/>
              </a:rPr>
              <a:t>for Software </a:t>
            </a:r>
            <a:r>
              <a:rPr lang="en-US" sz="1700" dirty="0">
                <a:latin typeface="Verdana" charset="0"/>
                <a:ea typeface="Verdana" charset="0"/>
                <a:cs typeface="Verdana" charset="0"/>
              </a:rPr>
              <a:t>Engineering, </a:t>
            </a:r>
            <a:r>
              <a:rPr lang="en-US" sz="1700" dirty="0" smtClean="0">
                <a:latin typeface="Verdana" charset="0"/>
                <a:ea typeface="Verdana" charset="0"/>
                <a:cs typeface="Verdana" charset="0"/>
              </a:rPr>
              <a:t>David </a:t>
            </a:r>
            <a:r>
              <a:rPr lang="en-US" sz="1700" dirty="0" err="1" smtClean="0">
                <a:latin typeface="Verdana" charset="0"/>
                <a:ea typeface="Verdana" charset="0"/>
                <a:cs typeface="Verdana" charset="0"/>
              </a:rPr>
              <a:t>Sondak</a:t>
            </a:r>
            <a:r>
              <a:rPr lang="en-US" sz="1700" dirty="0" smtClean="0">
                <a:latin typeface="Verdana" charset="0"/>
                <a:ea typeface="Verdana" charset="0"/>
                <a:cs typeface="Verdana" charset="0"/>
              </a:rPr>
              <a:t> </a:t>
            </a:r>
            <a:endParaRPr lang="en-US" sz="1700" dirty="0">
              <a:latin typeface="Verdana" charset="0"/>
              <a:ea typeface="Verdana" charset="0"/>
              <a:cs typeface="Verdana" charset="0"/>
              <a:sym typeface="Arial"/>
            </a:endParaRPr>
          </a:p>
          <a:p>
            <a:pPr lvl="0">
              <a:spcBef>
                <a:spcPts val="600"/>
              </a:spcBef>
            </a:pPr>
            <a:r>
              <a:rPr lang="en" sz="1700" dirty="0">
                <a:latin typeface="Verdana" charset="0"/>
                <a:ea typeface="Verdana" charset="0"/>
                <a:cs typeface="Verdana" charset="0"/>
                <a:sym typeface="Arial"/>
              </a:rPr>
              <a:t>Tutorial </a:t>
            </a:r>
            <a:r>
              <a:rPr lang="en" sz="1700" dirty="0" smtClean="0">
                <a:latin typeface="Verdana" charset="0"/>
                <a:ea typeface="Verdana" charset="0"/>
                <a:cs typeface="Verdana" charset="0"/>
                <a:sym typeface="Arial"/>
              </a:rPr>
              <a:t>3</a:t>
            </a:r>
            <a:r>
              <a:rPr lang="en-US" sz="1700" dirty="0" smtClean="0">
                <a:latin typeface="Verdana" charset="0"/>
                <a:ea typeface="Verdana" charset="0"/>
                <a:cs typeface="Verdana" charset="0"/>
                <a:sym typeface="Arial"/>
              </a:rPr>
              <a:t> (2/27)</a:t>
            </a:r>
            <a:r>
              <a:rPr lang="en" sz="1700" dirty="0" smtClean="0">
                <a:latin typeface="Verdana" charset="0"/>
                <a:ea typeface="Verdana" charset="0"/>
                <a:cs typeface="Verdana" charset="0"/>
                <a:sym typeface="Arial"/>
              </a:rPr>
              <a:t>: </a:t>
            </a:r>
            <a:r>
              <a:rPr lang="en" sz="1700" dirty="0">
                <a:latin typeface="Verdana" charset="0"/>
                <a:ea typeface="Verdana" charset="0"/>
                <a:cs typeface="Verdana" charset="0"/>
              </a:rPr>
              <a:t>Effective </a:t>
            </a:r>
            <a:r>
              <a:rPr lang="en-US" sz="1700" dirty="0">
                <a:latin typeface="Verdana" charset="0"/>
                <a:ea typeface="Verdana" charset="0"/>
                <a:cs typeface="Verdana" charset="0"/>
              </a:rPr>
              <a:t>C</a:t>
            </a:r>
            <a:r>
              <a:rPr lang="en" sz="1700" dirty="0" err="1" smtClean="0">
                <a:latin typeface="Verdana" charset="0"/>
                <a:ea typeface="Verdana" charset="0"/>
                <a:cs typeface="Verdana" charset="0"/>
              </a:rPr>
              <a:t>ommunication</a:t>
            </a:r>
            <a:r>
              <a:rPr lang="en" sz="1700" dirty="0" smtClean="0">
                <a:latin typeface="Verdana" charset="0"/>
                <a:ea typeface="Verdana" charset="0"/>
                <a:cs typeface="Verdana" charset="0"/>
              </a:rPr>
              <a:t>. </a:t>
            </a:r>
            <a:r>
              <a:rPr lang="en" sz="1700" dirty="0">
                <a:latin typeface="Verdana" charset="0"/>
                <a:ea typeface="Verdana" charset="0"/>
                <a:cs typeface="Verdana" charset="0"/>
              </a:rPr>
              <a:t>Story </a:t>
            </a:r>
            <a:r>
              <a:rPr lang="en" sz="1700" dirty="0">
                <a:latin typeface="Verdana" charset="0"/>
                <a:ea typeface="Verdana" charset="0"/>
                <a:cs typeface="Verdana" charset="0"/>
              </a:rPr>
              <a:t>telling</a:t>
            </a:r>
            <a:r>
              <a:rPr lang="en-US" sz="1700" dirty="0">
                <a:latin typeface="Verdana" charset="0"/>
                <a:ea typeface="Verdana" charset="0"/>
                <a:cs typeface="Verdana" charset="0"/>
              </a:rPr>
              <a:t>,</a:t>
            </a:r>
            <a:r>
              <a:rPr lang="en" sz="1700" dirty="0" err="1">
                <a:latin typeface="Verdana" charset="0"/>
                <a:ea typeface="Verdana" charset="0"/>
                <a:cs typeface="Verdana" charset="0"/>
              </a:rPr>
              <a:t>Weiwei</a:t>
            </a:r>
            <a:r>
              <a:rPr lang="en-US" sz="1700" dirty="0">
                <a:latin typeface="Verdana" charset="0"/>
                <a:ea typeface="Verdana" charset="0"/>
                <a:cs typeface="Verdana" charset="0"/>
              </a:rPr>
              <a:t> </a:t>
            </a:r>
            <a:r>
              <a:rPr lang="en-US" sz="1700" dirty="0">
                <a:latin typeface="Verdana" charset="0"/>
                <a:ea typeface="Verdana" charset="0"/>
                <a:cs typeface="Verdana" charset="0"/>
              </a:rPr>
              <a:t>Pan</a:t>
            </a:r>
            <a:endParaRPr lang="en-US" sz="1700" dirty="0">
              <a:latin typeface="Verdana" charset="0"/>
              <a:ea typeface="Verdana" charset="0"/>
              <a:cs typeface="Verdana" charset="0"/>
              <a:sym typeface="Arial"/>
            </a:endParaRPr>
          </a:p>
          <a:p>
            <a:pPr lvl="0">
              <a:spcBef>
                <a:spcPts val="600"/>
              </a:spcBef>
            </a:pPr>
            <a:endParaRPr lang="en-US" sz="1700" dirty="0" smtClean="0">
              <a:latin typeface="Verdana" charset="0"/>
              <a:ea typeface="Verdana" charset="0"/>
              <a:cs typeface="Verdana" charset="0"/>
              <a:sym typeface="Arial"/>
            </a:endParaRPr>
          </a:p>
          <a:p>
            <a:pPr lvl="0">
              <a:spcBef>
                <a:spcPts val="600"/>
              </a:spcBef>
            </a:pPr>
            <a:r>
              <a:rPr lang="en-US" sz="1700" dirty="0" smtClean="0">
                <a:latin typeface="Verdana" charset="0"/>
                <a:ea typeface="Verdana" charset="0"/>
                <a:cs typeface="Verdana" charset="0"/>
                <a:sym typeface="Arial"/>
              </a:rPr>
              <a:t>Guest Lecture 1 (3/27)</a:t>
            </a:r>
            <a:r>
              <a:rPr lang="en" sz="1700" dirty="0" smtClean="0">
                <a:latin typeface="Verdana" charset="0"/>
                <a:ea typeface="Verdana" charset="0"/>
                <a:cs typeface="Verdana" charset="0"/>
                <a:sym typeface="Arial"/>
              </a:rPr>
              <a:t>: </a:t>
            </a:r>
            <a:r>
              <a:rPr lang="en" sz="1700" dirty="0">
                <a:latin typeface="Verdana" charset="0"/>
                <a:ea typeface="Verdana" charset="0"/>
                <a:cs typeface="Verdana" charset="0"/>
              </a:rPr>
              <a:t>Aparna Kumar and Joe </a:t>
            </a:r>
            <a:r>
              <a:rPr lang="en" sz="1700" dirty="0" err="1">
                <a:latin typeface="Verdana" charset="0"/>
                <a:ea typeface="Verdana" charset="0"/>
                <a:cs typeface="Verdana" charset="0"/>
              </a:rPr>
              <a:t>Cauteruccio</a:t>
            </a:r>
            <a:r>
              <a:rPr lang="en" sz="1700" dirty="0">
                <a:latin typeface="Verdana" charset="0"/>
                <a:ea typeface="Verdana" charset="0"/>
                <a:cs typeface="Verdana" charset="0"/>
              </a:rPr>
              <a:t>, </a:t>
            </a:r>
            <a:r>
              <a:rPr lang="en" sz="1700" dirty="0" smtClean="0">
                <a:latin typeface="Verdana" charset="0"/>
                <a:ea typeface="Verdana" charset="0"/>
                <a:cs typeface="Verdana" charset="0"/>
              </a:rPr>
              <a:t>Spotify</a:t>
            </a:r>
            <a:endParaRPr lang="en-US" sz="1700" dirty="0" smtClean="0">
              <a:latin typeface="Verdana" charset="0"/>
              <a:ea typeface="Verdana" charset="0"/>
              <a:cs typeface="Verdana" charset="0"/>
            </a:endParaRPr>
          </a:p>
          <a:p>
            <a:pPr lvl="0">
              <a:spcBef>
                <a:spcPts val="600"/>
              </a:spcBef>
            </a:pPr>
            <a:r>
              <a:rPr lang="en-US" sz="1700" dirty="0">
                <a:latin typeface="Verdana" charset="0"/>
                <a:ea typeface="Verdana" charset="0"/>
                <a:cs typeface="Verdana" charset="0"/>
                <a:sym typeface="Arial"/>
              </a:rPr>
              <a:t>Guest Lecture </a:t>
            </a:r>
            <a:r>
              <a:rPr lang="en-US" sz="1700" dirty="0" smtClean="0">
                <a:latin typeface="Verdana" charset="0"/>
                <a:ea typeface="Verdana" charset="0"/>
                <a:cs typeface="Verdana" charset="0"/>
                <a:sym typeface="Arial"/>
              </a:rPr>
              <a:t>2 (4/10)</a:t>
            </a:r>
            <a:r>
              <a:rPr lang="en" sz="1700" dirty="0" smtClean="0">
                <a:latin typeface="Verdana" charset="0"/>
                <a:ea typeface="Verdana" charset="0"/>
                <a:cs typeface="Verdana" charset="0"/>
                <a:sym typeface="Arial"/>
              </a:rPr>
              <a:t>:</a:t>
            </a:r>
            <a:r>
              <a:rPr lang="en" sz="1700" dirty="0" smtClean="0">
                <a:latin typeface="Verdana" charset="0"/>
                <a:ea typeface="Verdana" charset="0"/>
                <a:cs typeface="Verdana" charset="0"/>
              </a:rPr>
              <a:t> </a:t>
            </a:r>
            <a:r>
              <a:rPr lang="en" sz="1700" dirty="0" err="1">
                <a:latin typeface="Verdana" charset="0"/>
                <a:ea typeface="Verdana" charset="0"/>
                <a:cs typeface="Verdana" charset="0"/>
              </a:rPr>
              <a:t>Ekin</a:t>
            </a:r>
            <a:r>
              <a:rPr lang="en" sz="1700" dirty="0">
                <a:latin typeface="Verdana" charset="0"/>
                <a:ea typeface="Verdana" charset="0"/>
                <a:cs typeface="Verdana" charset="0"/>
              </a:rPr>
              <a:t> </a:t>
            </a:r>
            <a:r>
              <a:rPr lang="en" sz="1700" dirty="0" err="1">
                <a:latin typeface="Verdana" charset="0"/>
                <a:ea typeface="Verdana" charset="0"/>
                <a:cs typeface="Verdana" charset="0"/>
              </a:rPr>
              <a:t>Dogus</a:t>
            </a:r>
            <a:r>
              <a:rPr lang="en" sz="1700" dirty="0">
                <a:latin typeface="Verdana" charset="0"/>
                <a:ea typeface="Verdana" charset="0"/>
                <a:cs typeface="Verdana" charset="0"/>
              </a:rPr>
              <a:t> </a:t>
            </a:r>
            <a:r>
              <a:rPr lang="en" sz="1700" dirty="0" err="1">
                <a:latin typeface="Verdana" charset="0"/>
                <a:ea typeface="Verdana" charset="0"/>
                <a:cs typeface="Verdana" charset="0"/>
              </a:rPr>
              <a:t>Cubuk</a:t>
            </a:r>
            <a:r>
              <a:rPr lang="en" sz="1700" dirty="0">
                <a:latin typeface="Verdana" charset="0"/>
                <a:ea typeface="Verdana" charset="0"/>
                <a:cs typeface="Verdana" charset="0"/>
              </a:rPr>
              <a:t>, Google</a:t>
            </a:r>
            <a:endParaRPr lang="en-US" sz="1700" dirty="0" smtClean="0">
              <a:latin typeface="Verdana" charset="0"/>
              <a:ea typeface="Verdana" charset="0"/>
              <a:cs typeface="Verdana"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rtl="0">
              <a:spcBef>
                <a:spcPts val="0"/>
              </a:spcBef>
              <a:buNone/>
            </a:pPr>
            <a:r>
              <a:rPr lang="en"/>
              <a:t>The essence </a:t>
            </a:r>
          </a:p>
        </p:txBody>
      </p:sp>
      <p:sp>
        <p:nvSpPr>
          <p:cNvPr id="75" name="Shape 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a:spcBef>
                <a:spcPts val="0"/>
              </a:spcBef>
              <a:buNone/>
            </a:pPr>
            <a:r>
              <a:rPr lang="en" sz="1400" b="1" dirty="0">
                <a:latin typeface="Verdana"/>
                <a:ea typeface="Verdana"/>
                <a:cs typeface="Verdana"/>
                <a:sym typeface="Verdana"/>
              </a:rPr>
              <a:t>The course is not about doing what </a:t>
            </a:r>
            <a:r>
              <a:rPr lang="en" sz="1400" b="1" dirty="0" err="1">
                <a:latin typeface="Verdana"/>
                <a:ea typeface="Verdana"/>
                <a:cs typeface="Verdana"/>
                <a:sym typeface="Verdana"/>
              </a:rPr>
              <a:t>Pavlos</a:t>
            </a:r>
            <a:r>
              <a:rPr lang="en" sz="1400" b="1" dirty="0">
                <a:latin typeface="Verdana"/>
                <a:ea typeface="Verdana"/>
                <a:cs typeface="Verdana"/>
                <a:sym typeface="Verdana"/>
              </a:rPr>
              <a:t> (or your TF) wants you to do </a:t>
            </a:r>
          </a:p>
          <a:p>
            <a:pPr lvl="0">
              <a:spcBef>
                <a:spcPts val="0"/>
              </a:spcBef>
              <a:buNone/>
            </a:pPr>
            <a:endParaRPr sz="1400" dirty="0">
              <a:latin typeface="Verdana"/>
              <a:ea typeface="Verdana"/>
              <a:cs typeface="Verdana"/>
              <a:sym typeface="Verdana"/>
            </a:endParaRPr>
          </a:p>
          <a:p>
            <a:pPr lvl="0">
              <a:spcBef>
                <a:spcPts val="0"/>
              </a:spcBef>
              <a:buNone/>
            </a:pPr>
            <a:r>
              <a:rPr lang="en" sz="1400" dirty="0">
                <a:latin typeface="Verdana"/>
                <a:ea typeface="Verdana"/>
                <a:cs typeface="Verdana"/>
                <a:sym typeface="Verdana"/>
              </a:rPr>
              <a:t>We will grade you on: </a:t>
            </a:r>
          </a:p>
          <a:p>
            <a:pPr lvl="0">
              <a:spcBef>
                <a:spcPts val="0"/>
              </a:spcBef>
              <a:buNone/>
            </a:pPr>
            <a:endParaRPr sz="1400" dirty="0">
              <a:latin typeface="Verdana"/>
              <a:ea typeface="Verdana"/>
              <a:cs typeface="Verdana"/>
              <a:sym typeface="Verdana"/>
            </a:endParaRPr>
          </a:p>
          <a:p>
            <a:pPr marL="914400" lvl="0" indent="-317500" rtl="0">
              <a:lnSpc>
                <a:spcPct val="115000"/>
              </a:lnSpc>
              <a:spcBef>
                <a:spcPts val="0"/>
              </a:spcBef>
              <a:spcAft>
                <a:spcPts val="800"/>
              </a:spcAft>
              <a:buClr>
                <a:srgbClr val="434343"/>
              </a:buClr>
              <a:buSzPct val="100000"/>
              <a:buFont typeface="Verdana"/>
              <a:buAutoNum type="arabicPeriod"/>
            </a:pPr>
            <a:r>
              <a:rPr lang="en" sz="1400" dirty="0">
                <a:solidFill>
                  <a:srgbClr val="434343"/>
                </a:solidFill>
                <a:latin typeface="Verdana"/>
                <a:ea typeface="Verdana"/>
                <a:cs typeface="Verdana"/>
                <a:sym typeface="Verdana"/>
              </a:rPr>
              <a:t>How you collaborate with others in conducting research or applied science</a:t>
            </a:r>
          </a:p>
          <a:p>
            <a:pPr marL="914400" lvl="0" indent="-317500" rtl="0">
              <a:lnSpc>
                <a:spcPct val="115000"/>
              </a:lnSpc>
              <a:spcBef>
                <a:spcPts val="0"/>
              </a:spcBef>
              <a:buClr>
                <a:srgbClr val="434343"/>
              </a:buClr>
              <a:buSzPct val="100000"/>
              <a:buFont typeface="Verdana"/>
              <a:buAutoNum type="arabicPeriod"/>
            </a:pPr>
            <a:r>
              <a:rPr lang="en" sz="1400" dirty="0">
                <a:solidFill>
                  <a:srgbClr val="434343"/>
                </a:solidFill>
                <a:latin typeface="Verdana"/>
                <a:ea typeface="Verdana"/>
                <a:cs typeface="Verdana"/>
                <a:sym typeface="Verdana"/>
              </a:rPr>
              <a:t>How you acquire, organize and process data</a:t>
            </a:r>
          </a:p>
          <a:p>
            <a:pPr marL="914400" lvl="0" indent="-317500" rtl="0">
              <a:lnSpc>
                <a:spcPct val="115000"/>
              </a:lnSpc>
              <a:spcBef>
                <a:spcPts val="0"/>
              </a:spcBef>
              <a:buClr>
                <a:srgbClr val="434343"/>
              </a:buClr>
              <a:buSzPct val="100000"/>
              <a:buFont typeface="Verdana"/>
              <a:buAutoNum type="arabicPeriod"/>
            </a:pPr>
            <a:r>
              <a:rPr lang="en" sz="1400" dirty="0">
                <a:solidFill>
                  <a:srgbClr val="434343"/>
                </a:solidFill>
                <a:latin typeface="Verdana"/>
                <a:ea typeface="Verdana"/>
                <a:cs typeface="Verdana"/>
                <a:sym typeface="Verdana"/>
              </a:rPr>
              <a:t>How you create and outline solutions using statistics, machine learning and mathematical modeling</a:t>
            </a:r>
          </a:p>
          <a:p>
            <a:pPr marL="914400" lvl="0" indent="-317500" rtl="0">
              <a:lnSpc>
                <a:spcPct val="115000"/>
              </a:lnSpc>
              <a:spcBef>
                <a:spcPts val="0"/>
              </a:spcBef>
              <a:buClr>
                <a:srgbClr val="434343"/>
              </a:buClr>
              <a:buSzPct val="100000"/>
              <a:buFont typeface="Verdana"/>
              <a:buAutoNum type="arabicPeriod"/>
            </a:pPr>
            <a:r>
              <a:rPr lang="en" sz="1400" dirty="0">
                <a:solidFill>
                  <a:srgbClr val="434343"/>
                </a:solidFill>
                <a:latin typeface="Verdana"/>
                <a:ea typeface="Verdana"/>
                <a:cs typeface="Verdana"/>
                <a:sym typeface="Verdana"/>
              </a:rPr>
              <a:t>How you implement those solutions: quality of the implementation </a:t>
            </a:r>
          </a:p>
          <a:p>
            <a:pPr marL="914400" lvl="0" indent="-317500" rtl="0">
              <a:lnSpc>
                <a:spcPct val="115000"/>
              </a:lnSpc>
              <a:spcBef>
                <a:spcPts val="0"/>
              </a:spcBef>
              <a:buClr>
                <a:srgbClr val="434343"/>
              </a:buClr>
              <a:buSzPct val="100000"/>
              <a:buFont typeface="Verdana"/>
              <a:buAutoNum type="arabicPeriod"/>
            </a:pPr>
            <a:r>
              <a:rPr lang="en" sz="1400" dirty="0">
                <a:solidFill>
                  <a:srgbClr val="434343"/>
                </a:solidFill>
                <a:latin typeface="Verdana"/>
                <a:ea typeface="Verdana"/>
                <a:cs typeface="Verdana"/>
                <a:sym typeface="Verdana"/>
              </a:rPr>
              <a:t>How you test your hypothesis and assumptions </a:t>
            </a:r>
          </a:p>
          <a:p>
            <a:pPr marL="914400" lvl="0" indent="-317500" rtl="0">
              <a:lnSpc>
                <a:spcPct val="115000"/>
              </a:lnSpc>
              <a:spcBef>
                <a:spcPts val="0"/>
              </a:spcBef>
              <a:buClr>
                <a:srgbClr val="434343"/>
              </a:buClr>
              <a:buSzPct val="100000"/>
              <a:buFont typeface="Verdana"/>
              <a:buAutoNum type="arabicPeriod"/>
            </a:pPr>
            <a:r>
              <a:rPr lang="en" sz="1400" dirty="0">
                <a:solidFill>
                  <a:srgbClr val="434343"/>
                </a:solidFill>
                <a:latin typeface="Verdana"/>
                <a:ea typeface="Verdana"/>
                <a:cs typeface="Verdana"/>
                <a:sym typeface="Verdana"/>
              </a:rPr>
              <a:t>How you communicate and defend your work</a:t>
            </a:r>
          </a:p>
          <a:p>
            <a:pPr marL="914400" lvl="0" indent="-317500" rtl="0">
              <a:lnSpc>
                <a:spcPct val="115000"/>
              </a:lnSpc>
              <a:spcBef>
                <a:spcPts val="0"/>
              </a:spcBef>
              <a:buClr>
                <a:srgbClr val="434343"/>
              </a:buClr>
              <a:buSzPct val="100000"/>
              <a:buFont typeface="Verdana"/>
              <a:buAutoNum type="arabicPeriod"/>
            </a:pPr>
            <a:r>
              <a:rPr lang="en" sz="1400" dirty="0" smtClean="0">
                <a:solidFill>
                  <a:srgbClr val="434343"/>
                </a:solidFill>
                <a:latin typeface="Verdana"/>
                <a:ea typeface="Verdana"/>
                <a:cs typeface="Verdana"/>
                <a:sym typeface="Verdana"/>
              </a:rPr>
              <a:t>Very </a:t>
            </a:r>
            <a:r>
              <a:rPr lang="en" sz="1400" dirty="0">
                <a:solidFill>
                  <a:srgbClr val="434343"/>
                </a:solidFill>
                <a:latin typeface="Verdana"/>
                <a:ea typeface="Verdana"/>
                <a:cs typeface="Verdana"/>
                <a:sym typeface="Verdana"/>
              </a:rPr>
              <a:t>important: Creative, exciting ideas </a:t>
            </a:r>
            <a:r>
              <a:rPr lang="en" sz="1400" dirty="0">
                <a:latin typeface="Verdana"/>
                <a:ea typeface="Verdana"/>
                <a:cs typeface="Verdana"/>
                <a:sym typeface="Verdana"/>
              </a:rPr>
              <a:t>with rigor and depth </a:t>
            </a:r>
          </a:p>
          <a:p>
            <a:pPr lvl="0" rtl="0">
              <a:spcBef>
                <a:spcPts val="0"/>
              </a:spcBef>
              <a:buNone/>
            </a:pPr>
            <a:endParaRPr sz="1400" b="1" dirty="0">
              <a:latin typeface="Verdana"/>
              <a:ea typeface="Verdana"/>
              <a:cs typeface="Verdana"/>
              <a:sym typeface="Verdana"/>
            </a:endParaRPr>
          </a:p>
          <a:p>
            <a:pPr lvl="0" rtl="0">
              <a:spcBef>
                <a:spcPts val="0"/>
              </a:spcBef>
              <a:buNone/>
            </a:pPr>
            <a:endParaRPr sz="1400" b="1" dirty="0">
              <a:latin typeface="Verdana"/>
              <a:ea typeface="Verdana"/>
              <a:cs typeface="Verdana"/>
              <a:sym typeface="Verdana"/>
            </a:endParaRPr>
          </a:p>
          <a:p>
            <a:pPr lvl="0" rtl="0">
              <a:spcBef>
                <a:spcPts val="0"/>
              </a:spcBef>
              <a:buNone/>
            </a:pPr>
            <a:endParaRPr sz="1400" b="1" dirty="0">
              <a:solidFill>
                <a:srgbClr val="000000"/>
              </a:solidFill>
              <a:latin typeface="Verdana"/>
              <a:ea typeface="Verdana"/>
              <a:cs typeface="Verdana"/>
              <a:sym typeface="Verdan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rtl="0">
              <a:spcBef>
                <a:spcPts val="0"/>
              </a:spcBef>
              <a:buNone/>
            </a:pPr>
            <a:r>
              <a:rPr lang="en"/>
              <a:t>Feedback </a:t>
            </a:r>
          </a:p>
        </p:txBody>
      </p:sp>
      <p:sp>
        <p:nvSpPr>
          <p:cNvPr id="81" name="Shape 81"/>
          <p:cNvSpPr txBox="1">
            <a:spLocks noGrp="1"/>
          </p:cNvSpPr>
          <p:nvPr>
            <p:ph type="body" idx="1"/>
          </p:nvPr>
        </p:nvSpPr>
        <p:spPr>
          <a:xfrm>
            <a:off x="379125" y="1229650"/>
            <a:ext cx="8307600" cy="3803099"/>
          </a:xfrm>
          <a:prstGeom prst="rect">
            <a:avLst/>
          </a:prstGeom>
        </p:spPr>
        <p:txBody>
          <a:bodyPr lIns="91425" tIns="91425" rIns="91425" bIns="91425" anchor="t" anchorCtr="0">
            <a:noAutofit/>
          </a:bodyPr>
          <a:lstStyle/>
          <a:p>
            <a:pPr lvl="0" rtl="0">
              <a:lnSpc>
                <a:spcPct val="115000"/>
              </a:lnSpc>
              <a:spcBef>
                <a:spcPts val="0"/>
              </a:spcBef>
              <a:buNone/>
            </a:pPr>
            <a:r>
              <a:rPr lang="en" sz="1800" dirty="0"/>
              <a:t>Teaching staff are here to:</a:t>
            </a:r>
          </a:p>
          <a:p>
            <a:pPr marL="457200" lvl="0" indent="-342900" rtl="0">
              <a:lnSpc>
                <a:spcPct val="115000"/>
              </a:lnSpc>
              <a:spcBef>
                <a:spcPts val="0"/>
              </a:spcBef>
              <a:buSzPct val="100000"/>
              <a:buFont typeface="Arial" charset="0"/>
              <a:buChar char="•"/>
            </a:pPr>
            <a:r>
              <a:rPr lang="en" sz="1800" dirty="0"/>
              <a:t>Guide you</a:t>
            </a:r>
          </a:p>
          <a:p>
            <a:pPr marL="457200" lvl="0" indent="-342900" rtl="0">
              <a:lnSpc>
                <a:spcPct val="115000"/>
              </a:lnSpc>
              <a:spcBef>
                <a:spcPts val="0"/>
              </a:spcBef>
              <a:buSzPct val="100000"/>
              <a:buFont typeface="Arial" charset="0"/>
              <a:buChar char="•"/>
            </a:pPr>
            <a:r>
              <a:rPr lang="en" sz="1800" dirty="0"/>
              <a:t>Provide additional ideas</a:t>
            </a:r>
          </a:p>
          <a:p>
            <a:pPr marL="457200" lvl="0" indent="-342900" rtl="0">
              <a:lnSpc>
                <a:spcPct val="115000"/>
              </a:lnSpc>
              <a:spcBef>
                <a:spcPts val="0"/>
              </a:spcBef>
              <a:buSzPct val="100000"/>
              <a:buFont typeface="Arial" charset="0"/>
              <a:buChar char="•"/>
            </a:pPr>
            <a:r>
              <a:rPr lang="en" sz="1800" dirty="0"/>
              <a:t>Brainstorm ideas</a:t>
            </a:r>
          </a:p>
          <a:p>
            <a:pPr marL="457200" lvl="0" indent="-342900" rtl="0">
              <a:lnSpc>
                <a:spcPct val="115000"/>
              </a:lnSpc>
              <a:spcBef>
                <a:spcPts val="0"/>
              </a:spcBef>
              <a:buSzPct val="100000"/>
              <a:buFont typeface="Arial" charset="0"/>
              <a:buChar char="•"/>
            </a:pPr>
            <a:r>
              <a:rPr lang="en" sz="1800" dirty="0"/>
              <a:t>Direct you to resources</a:t>
            </a:r>
          </a:p>
          <a:p>
            <a:pPr marL="457200" lvl="0" indent="-342900" rtl="0">
              <a:lnSpc>
                <a:spcPct val="115000"/>
              </a:lnSpc>
              <a:spcBef>
                <a:spcPts val="0"/>
              </a:spcBef>
              <a:buSzPct val="100000"/>
              <a:buFont typeface="Arial" charset="0"/>
              <a:buChar char="•"/>
            </a:pPr>
            <a:r>
              <a:rPr lang="en" sz="1800" dirty="0"/>
              <a:t>Teach you via mini-presentations and tutorials </a:t>
            </a:r>
          </a:p>
          <a:p>
            <a:pPr marL="457200" lvl="0" indent="-342900" rtl="0">
              <a:lnSpc>
                <a:spcPct val="115000"/>
              </a:lnSpc>
              <a:spcBef>
                <a:spcPts val="0"/>
              </a:spcBef>
              <a:buSzPct val="100000"/>
              <a:buFont typeface="Arial" charset="0"/>
              <a:buChar char="•"/>
            </a:pPr>
            <a:r>
              <a:rPr lang="en" sz="1800" dirty="0"/>
              <a:t>Challenge you</a:t>
            </a:r>
          </a:p>
          <a:p>
            <a:pPr marL="0" lvl="0" indent="0" rtl="0">
              <a:lnSpc>
                <a:spcPct val="115000"/>
              </a:lnSpc>
              <a:spcBef>
                <a:spcPts val="0"/>
              </a:spcBef>
              <a:buNone/>
            </a:pPr>
            <a:endParaRPr sz="1800" dirty="0"/>
          </a:p>
          <a:p>
            <a:pPr marL="0" lvl="0" indent="0" rtl="0">
              <a:lnSpc>
                <a:spcPct val="115000"/>
              </a:lnSpc>
              <a:spcBef>
                <a:spcPts val="0"/>
              </a:spcBef>
              <a:buNone/>
            </a:pPr>
            <a:r>
              <a:rPr lang="en" sz="1800" dirty="0"/>
              <a:t>This feedback is very important but AGAIN your job is not to execute our ideas </a:t>
            </a:r>
          </a:p>
          <a:p>
            <a:pPr marL="0" lvl="0" indent="0" rtl="0">
              <a:lnSpc>
                <a:spcPct val="115000"/>
              </a:lnSpc>
              <a:spcBef>
                <a:spcPts val="0"/>
              </a:spcBef>
              <a:buNone/>
            </a:pPr>
            <a:endParaRPr sz="1800" dirty="0"/>
          </a:p>
          <a:p>
            <a:pPr lvl="0" indent="387350" rtl="0">
              <a:lnSpc>
                <a:spcPct val="115000"/>
              </a:lnSpc>
              <a:spcBef>
                <a:spcPts val="0"/>
              </a:spcBef>
              <a:buClr>
                <a:schemeClr val="dk1"/>
              </a:buClr>
              <a:buSzPct val="61111"/>
              <a:buFont typeface="Arial"/>
              <a:buNone/>
            </a:pPr>
            <a:endParaRPr sz="1800" dirty="0"/>
          </a:p>
          <a:p>
            <a:pPr lvl="0" rtl="0">
              <a:lnSpc>
                <a:spcPct val="115000"/>
              </a:lnSpc>
              <a:spcBef>
                <a:spcPts val="0"/>
              </a:spcBef>
              <a:buNone/>
            </a:pPr>
            <a:endParaRPr sz="18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rtl="0">
              <a:spcBef>
                <a:spcPts val="0"/>
              </a:spcBef>
              <a:buNone/>
            </a:pPr>
            <a:r>
              <a:rPr lang="en" sz="4200" dirty="0" smtClean="0"/>
              <a:t>T</a:t>
            </a:r>
            <a:r>
              <a:rPr lang="en-US" sz="4200" dirty="0" err="1" smtClean="0"/>
              <a:t>eaching</a:t>
            </a:r>
            <a:r>
              <a:rPr lang="en-US" sz="4200" dirty="0" smtClean="0"/>
              <a:t> </a:t>
            </a:r>
            <a:r>
              <a:rPr lang="en-US" sz="4200" dirty="0" smtClean="0"/>
              <a:t>Staff</a:t>
            </a:r>
            <a:endParaRPr lang="en" sz="4200" dirty="0"/>
          </a:p>
        </p:txBody>
      </p:sp>
      <p:sp>
        <p:nvSpPr>
          <p:cNvPr id="87" name="Shape 87"/>
          <p:cNvSpPr txBox="1">
            <a:spLocks noGrp="1"/>
          </p:cNvSpPr>
          <p:nvPr>
            <p:ph type="body" idx="1"/>
          </p:nvPr>
        </p:nvSpPr>
        <p:spPr>
          <a:xfrm>
            <a:off x="379125" y="1229650"/>
            <a:ext cx="8307600" cy="3803100"/>
          </a:xfrm>
          <a:prstGeom prst="rect">
            <a:avLst/>
          </a:prstGeom>
        </p:spPr>
        <p:txBody>
          <a:bodyPr lIns="91425" tIns="91425" rIns="91425" bIns="91425" anchor="t" anchorCtr="0">
            <a:noAutofit/>
          </a:bodyPr>
          <a:lstStyle/>
          <a:p>
            <a:pPr lvl="0" rtl="0">
              <a:lnSpc>
                <a:spcPct val="150000"/>
              </a:lnSpc>
              <a:spcBef>
                <a:spcPts val="0"/>
              </a:spcBef>
              <a:buClr>
                <a:schemeClr val="dk1"/>
              </a:buClr>
              <a:buSzPct val="91666"/>
              <a:buFont typeface="Arial"/>
              <a:buNone/>
            </a:pPr>
            <a:r>
              <a:rPr lang="en-US" sz="1400" dirty="0" smtClean="0">
                <a:solidFill>
                  <a:srgbClr val="434343"/>
                </a:solidFill>
                <a:latin typeface="Verdana" charset="0"/>
                <a:ea typeface="Verdana" charset="0"/>
                <a:cs typeface="Verdana" charset="0"/>
                <a:sym typeface="Verdana"/>
              </a:rPr>
              <a:t>David </a:t>
            </a:r>
            <a:r>
              <a:rPr lang="en-US" sz="1400" dirty="0" err="1" smtClean="0">
                <a:solidFill>
                  <a:srgbClr val="434343"/>
                </a:solidFill>
                <a:latin typeface="Verdana" charset="0"/>
                <a:ea typeface="Verdana" charset="0"/>
                <a:cs typeface="Verdana" charset="0"/>
                <a:sym typeface="Verdana"/>
              </a:rPr>
              <a:t>Sondak</a:t>
            </a:r>
            <a:r>
              <a:rPr lang="en-US" sz="1400" dirty="0" smtClean="0">
                <a:solidFill>
                  <a:srgbClr val="434343"/>
                </a:solidFill>
                <a:latin typeface="Verdana" charset="0"/>
                <a:ea typeface="Verdana" charset="0"/>
                <a:cs typeface="Verdana" charset="0"/>
                <a:sym typeface="Verdana"/>
              </a:rPr>
              <a:t>, dsondak@seas.harvard.edu</a:t>
            </a:r>
          </a:p>
          <a:p>
            <a:pPr lvl="0">
              <a:lnSpc>
                <a:spcPct val="150000"/>
              </a:lnSpc>
              <a:buSzPct val="91666"/>
            </a:pPr>
            <a:r>
              <a:rPr lang="en-US" sz="1400" dirty="0" err="1" smtClean="0">
                <a:solidFill>
                  <a:srgbClr val="434343"/>
                </a:solidFill>
                <a:latin typeface="Verdana" charset="0"/>
                <a:ea typeface="Verdana" charset="0"/>
                <a:cs typeface="Verdana" charset="0"/>
                <a:sym typeface="Verdana"/>
              </a:rPr>
              <a:t>Weiwei</a:t>
            </a:r>
            <a:r>
              <a:rPr lang="en-US" sz="1400" dirty="0" smtClean="0">
                <a:solidFill>
                  <a:srgbClr val="434343"/>
                </a:solidFill>
                <a:latin typeface="Verdana" charset="0"/>
                <a:ea typeface="Verdana" charset="0"/>
                <a:cs typeface="Verdana" charset="0"/>
                <a:sym typeface="Verdana"/>
              </a:rPr>
              <a:t> Pan, </a:t>
            </a:r>
            <a:r>
              <a:rPr lang="en-US" sz="1400" dirty="0" err="1">
                <a:latin typeface="Verdana" charset="0"/>
                <a:ea typeface="Verdana" charset="0"/>
                <a:cs typeface="Verdana" charset="0"/>
              </a:rPr>
              <a:t>weiweipan@g.harvard.edu</a:t>
            </a:r>
            <a:r>
              <a:rPr lang="en-US" sz="1400" dirty="0">
                <a:latin typeface="Verdana" charset="0"/>
                <a:ea typeface="Verdana" charset="0"/>
                <a:cs typeface="Verdana" charset="0"/>
              </a:rPr>
              <a:t> </a:t>
            </a:r>
            <a:endParaRPr lang="en-US" sz="1400" dirty="0">
              <a:solidFill>
                <a:srgbClr val="434343"/>
              </a:solidFill>
              <a:latin typeface="Verdana" charset="0"/>
              <a:ea typeface="Verdana" charset="0"/>
              <a:cs typeface="Verdana" charset="0"/>
              <a:sym typeface="Verdana"/>
            </a:endParaRPr>
          </a:p>
          <a:p>
            <a:pPr>
              <a:lnSpc>
                <a:spcPct val="150000"/>
              </a:lnSpc>
              <a:buSzPct val="91666"/>
            </a:pPr>
            <a:r>
              <a:rPr lang="en" sz="1400" dirty="0" err="1">
                <a:solidFill>
                  <a:srgbClr val="434343"/>
                </a:solidFill>
                <a:latin typeface="Verdana" charset="0"/>
                <a:ea typeface="Verdana" charset="0"/>
                <a:cs typeface="Verdana" charset="0"/>
                <a:sym typeface="Verdana"/>
              </a:rPr>
              <a:t>Niv</a:t>
            </a:r>
            <a:r>
              <a:rPr lang="en" sz="1400" dirty="0">
                <a:solidFill>
                  <a:srgbClr val="434343"/>
                </a:solidFill>
                <a:latin typeface="Verdana" charset="0"/>
                <a:ea typeface="Verdana" charset="0"/>
                <a:cs typeface="Verdana" charset="0"/>
                <a:sym typeface="Verdana"/>
              </a:rPr>
              <a:t> Dayan, </a:t>
            </a:r>
            <a:r>
              <a:rPr lang="en" sz="1400" dirty="0" err="1">
                <a:solidFill>
                  <a:srgbClr val="434343"/>
                </a:solidFill>
                <a:latin typeface="Verdana" charset="0"/>
                <a:ea typeface="Verdana" charset="0"/>
                <a:cs typeface="Verdana" charset="0"/>
                <a:sym typeface="Verdana"/>
              </a:rPr>
              <a:t>dayan@g.harvard.edu</a:t>
            </a:r>
            <a:endParaRPr lang="en-US" sz="1400" dirty="0">
              <a:solidFill>
                <a:srgbClr val="434343"/>
              </a:solidFill>
              <a:latin typeface="Verdana" charset="0"/>
              <a:ea typeface="Verdana" charset="0"/>
              <a:cs typeface="Verdana" charset="0"/>
              <a:sym typeface="Verdana"/>
            </a:endParaRPr>
          </a:p>
          <a:p>
            <a:pPr lvl="0" rtl="0">
              <a:lnSpc>
                <a:spcPct val="150000"/>
              </a:lnSpc>
              <a:spcBef>
                <a:spcPts val="0"/>
              </a:spcBef>
              <a:buClr>
                <a:schemeClr val="dk1"/>
              </a:buClr>
              <a:buSzPct val="91666"/>
              <a:buFont typeface="Arial"/>
              <a:buNone/>
            </a:pPr>
            <a:r>
              <a:rPr lang="en" sz="1400" dirty="0">
                <a:solidFill>
                  <a:srgbClr val="434343"/>
                </a:solidFill>
                <a:latin typeface="Verdana" charset="0"/>
                <a:ea typeface="Verdana" charset="0"/>
                <a:cs typeface="Verdana" charset="0"/>
                <a:sym typeface="Verdana"/>
              </a:rPr>
              <a:t>Isaac </a:t>
            </a:r>
            <a:r>
              <a:rPr lang="en" sz="1400" dirty="0" err="1">
                <a:solidFill>
                  <a:srgbClr val="434343"/>
                </a:solidFill>
                <a:latin typeface="Verdana" charset="0"/>
                <a:ea typeface="Verdana" charset="0"/>
                <a:cs typeface="Verdana" charset="0"/>
                <a:sym typeface="Verdana"/>
              </a:rPr>
              <a:t>Slavitt</a:t>
            </a:r>
            <a:r>
              <a:rPr lang="en" sz="1400" dirty="0">
                <a:solidFill>
                  <a:srgbClr val="434343"/>
                </a:solidFill>
                <a:latin typeface="Verdana" charset="0"/>
                <a:ea typeface="Verdana" charset="0"/>
                <a:cs typeface="Verdana" charset="0"/>
                <a:sym typeface="Verdana"/>
              </a:rPr>
              <a:t>, </a:t>
            </a:r>
            <a:r>
              <a:rPr lang="en" sz="1400" dirty="0" err="1">
                <a:solidFill>
                  <a:srgbClr val="434343"/>
                </a:solidFill>
                <a:latin typeface="Verdana" charset="0"/>
                <a:ea typeface="Verdana" charset="0"/>
                <a:cs typeface="Verdana" charset="0"/>
                <a:sym typeface="Verdana"/>
              </a:rPr>
              <a:t>isaac.slavitt@gmail.com</a:t>
            </a:r>
            <a:endParaRPr lang="en" sz="1400" dirty="0">
              <a:solidFill>
                <a:srgbClr val="434343"/>
              </a:solidFill>
              <a:latin typeface="Verdana" charset="0"/>
              <a:ea typeface="Verdana" charset="0"/>
              <a:cs typeface="Verdana" charset="0"/>
              <a:sym typeface="Verdana"/>
            </a:endParaRPr>
          </a:p>
          <a:p>
            <a:pPr lvl="0" rtl="0">
              <a:lnSpc>
                <a:spcPct val="150000"/>
              </a:lnSpc>
              <a:spcBef>
                <a:spcPts val="0"/>
              </a:spcBef>
              <a:buClr>
                <a:schemeClr val="dk1"/>
              </a:buClr>
              <a:buSzPct val="91666"/>
              <a:buFont typeface="Arial"/>
              <a:buNone/>
            </a:pPr>
            <a:r>
              <a:rPr lang="en" sz="1400" dirty="0">
                <a:solidFill>
                  <a:srgbClr val="434343"/>
                </a:solidFill>
                <a:latin typeface="Verdana" charset="0"/>
                <a:ea typeface="Verdana" charset="0"/>
                <a:cs typeface="Verdana" charset="0"/>
                <a:sym typeface="Verdana"/>
              </a:rPr>
              <a:t>Patrick </a:t>
            </a:r>
            <a:r>
              <a:rPr lang="en" sz="1400" dirty="0" err="1">
                <a:solidFill>
                  <a:srgbClr val="434343"/>
                </a:solidFill>
                <a:latin typeface="Verdana" charset="0"/>
                <a:ea typeface="Verdana" charset="0"/>
                <a:cs typeface="Verdana" charset="0"/>
                <a:sym typeface="Verdana"/>
              </a:rPr>
              <a:t>Ohiomaba</a:t>
            </a:r>
            <a:r>
              <a:rPr lang="en" sz="1400" dirty="0">
                <a:solidFill>
                  <a:srgbClr val="434343"/>
                </a:solidFill>
                <a:latin typeface="Verdana" charset="0"/>
                <a:ea typeface="Verdana" charset="0"/>
                <a:cs typeface="Verdana" charset="0"/>
                <a:sym typeface="Verdana"/>
              </a:rPr>
              <a:t>, </a:t>
            </a:r>
            <a:r>
              <a:rPr lang="en" sz="1400" dirty="0" err="1">
                <a:solidFill>
                  <a:srgbClr val="434343"/>
                </a:solidFill>
                <a:latin typeface="Verdana" charset="0"/>
                <a:ea typeface="Verdana" charset="0"/>
                <a:cs typeface="Verdana" charset="0"/>
                <a:sym typeface="Verdana"/>
              </a:rPr>
              <a:t>ohiomoba@gmail.com</a:t>
            </a:r>
            <a:endParaRPr lang="en" sz="1400" dirty="0">
              <a:solidFill>
                <a:srgbClr val="434343"/>
              </a:solidFill>
              <a:latin typeface="Verdana" charset="0"/>
              <a:ea typeface="Verdana" charset="0"/>
              <a:cs typeface="Verdana" charset="0"/>
              <a:sym typeface="Verdana"/>
            </a:endParaRPr>
          </a:p>
          <a:p>
            <a:pPr lvl="0" rtl="0">
              <a:lnSpc>
                <a:spcPct val="150000"/>
              </a:lnSpc>
              <a:spcBef>
                <a:spcPts val="0"/>
              </a:spcBef>
              <a:buClr>
                <a:schemeClr val="dk1"/>
              </a:buClr>
              <a:buSzPct val="91666"/>
              <a:buFont typeface="Arial"/>
              <a:buNone/>
            </a:pPr>
            <a:r>
              <a:rPr lang="en" sz="1400" dirty="0">
                <a:solidFill>
                  <a:srgbClr val="434343"/>
                </a:solidFill>
                <a:latin typeface="Verdana" charset="0"/>
                <a:ea typeface="Verdana" charset="0"/>
                <a:cs typeface="Verdana" charset="0"/>
                <a:sym typeface="Verdana"/>
              </a:rPr>
              <a:t>Eleni </a:t>
            </a:r>
            <a:r>
              <a:rPr lang="en" sz="1400" dirty="0" err="1">
                <a:solidFill>
                  <a:srgbClr val="434343"/>
                </a:solidFill>
                <a:latin typeface="Verdana" charset="0"/>
                <a:ea typeface="Verdana" charset="0"/>
                <a:cs typeface="Verdana" charset="0"/>
                <a:sym typeface="Verdana"/>
              </a:rPr>
              <a:t>Kaxiras</a:t>
            </a:r>
            <a:r>
              <a:rPr lang="en" sz="1400" dirty="0">
                <a:solidFill>
                  <a:srgbClr val="434343"/>
                </a:solidFill>
                <a:latin typeface="Verdana" charset="0"/>
                <a:ea typeface="Verdana" charset="0"/>
                <a:cs typeface="Verdana" charset="0"/>
                <a:sym typeface="Verdana"/>
              </a:rPr>
              <a:t>, </a:t>
            </a:r>
            <a:r>
              <a:rPr lang="en" sz="1400" dirty="0">
                <a:solidFill>
                  <a:srgbClr val="434343"/>
                </a:solidFill>
                <a:latin typeface="Verdana" charset="0"/>
                <a:ea typeface="Verdana" charset="0"/>
                <a:cs typeface="Verdana" charset="0"/>
                <a:sym typeface="Verdana"/>
              </a:rPr>
              <a:t>eleni@seas.harvard.edu</a:t>
            </a:r>
            <a:endParaRPr lang="en-US" sz="1400" dirty="0">
              <a:solidFill>
                <a:srgbClr val="434343"/>
              </a:solidFill>
              <a:latin typeface="Verdana" charset="0"/>
              <a:ea typeface="Verdana" charset="0"/>
              <a:cs typeface="Verdana" charset="0"/>
              <a:sym typeface="Verdana"/>
              <a:hlinkClick r:id="rId3"/>
            </a:endParaRPr>
          </a:p>
          <a:p>
            <a:pPr lvl="0">
              <a:lnSpc>
                <a:spcPct val="150000"/>
              </a:lnSpc>
              <a:buSzPct val="91666"/>
            </a:pPr>
            <a:r>
              <a:rPr lang="en-US" sz="1400" dirty="0">
                <a:solidFill>
                  <a:srgbClr val="434343"/>
                </a:solidFill>
                <a:latin typeface="Verdana" charset="0"/>
                <a:ea typeface="Verdana" charset="0"/>
                <a:cs typeface="Verdana" charset="0"/>
                <a:sym typeface="Verdana"/>
              </a:rPr>
              <a:t>Zona </a:t>
            </a:r>
            <a:r>
              <a:rPr lang="en-US" sz="1400" dirty="0" err="1">
                <a:solidFill>
                  <a:srgbClr val="434343"/>
                </a:solidFill>
                <a:latin typeface="Verdana" charset="0"/>
                <a:ea typeface="Verdana" charset="0"/>
                <a:cs typeface="Verdana" charset="0"/>
              </a:rPr>
              <a:t>Kostic</a:t>
            </a:r>
            <a:r>
              <a:rPr lang="en-US" sz="1400" dirty="0">
                <a:solidFill>
                  <a:srgbClr val="434343"/>
                </a:solidFill>
                <a:latin typeface="Verdana" charset="0"/>
                <a:ea typeface="Verdana" charset="0"/>
                <a:cs typeface="Verdana" charset="0"/>
                <a:sym typeface="Verdana"/>
              </a:rPr>
              <a:t>,</a:t>
            </a:r>
            <a:r>
              <a:rPr lang="en-US" sz="1400" dirty="0">
                <a:solidFill>
                  <a:srgbClr val="434343"/>
                </a:solidFill>
                <a:latin typeface="Verdana" charset="0"/>
                <a:ea typeface="Verdana" charset="0"/>
                <a:cs typeface="Verdana" charset="0"/>
              </a:rPr>
              <a:t> zonakostic@gmail.com</a:t>
            </a:r>
          </a:p>
          <a:p>
            <a:pPr lvl="0">
              <a:lnSpc>
                <a:spcPct val="150000"/>
              </a:lnSpc>
              <a:buSzPct val="91666"/>
            </a:pPr>
            <a:r>
              <a:rPr lang="en-US" sz="1400" dirty="0">
                <a:solidFill>
                  <a:srgbClr val="434343"/>
                </a:solidFill>
                <a:latin typeface="Verdana" charset="0"/>
                <a:ea typeface="Verdana" charset="0"/>
                <a:cs typeface="Verdana" charset="0"/>
              </a:rPr>
              <a:t>Giulia </a:t>
            </a:r>
            <a:r>
              <a:rPr lang="en-US" sz="1400" dirty="0" err="1">
                <a:solidFill>
                  <a:srgbClr val="434343"/>
                </a:solidFill>
                <a:latin typeface="Verdana" charset="0"/>
                <a:ea typeface="Verdana" charset="0"/>
                <a:cs typeface="Verdana" charset="0"/>
              </a:rPr>
              <a:t>Zerbini</a:t>
            </a:r>
            <a:r>
              <a:rPr lang="en-US" sz="1400" dirty="0">
                <a:solidFill>
                  <a:srgbClr val="434343"/>
                </a:solidFill>
                <a:latin typeface="Verdana" charset="0"/>
                <a:ea typeface="Verdana" charset="0"/>
                <a:cs typeface="Verdana" charset="0"/>
              </a:rPr>
              <a:t>, </a:t>
            </a:r>
            <a:r>
              <a:rPr lang="en-US" sz="1400" dirty="0" err="1">
                <a:solidFill>
                  <a:srgbClr val="434343"/>
                </a:solidFill>
                <a:latin typeface="Verdana" charset="0"/>
                <a:ea typeface="Verdana" charset="0"/>
                <a:cs typeface="Verdana" charset="0"/>
              </a:rPr>
              <a:t>giul.zerb@gmail.com</a:t>
            </a:r>
            <a:endParaRPr lang="en" sz="1400" dirty="0">
              <a:solidFill>
                <a:srgbClr val="434343"/>
              </a:solidFill>
              <a:latin typeface="Verdana" charset="0"/>
              <a:ea typeface="Verdana" charset="0"/>
              <a:cs typeface="Verdana" charset="0"/>
              <a:sym typeface="Verdana"/>
              <a:hlinkClick r:id="rId3"/>
            </a:endParaRPr>
          </a:p>
          <a:p>
            <a:pPr lvl="0" rtl="0">
              <a:lnSpc>
                <a:spcPct val="115000"/>
              </a:lnSpc>
              <a:spcBef>
                <a:spcPts val="0"/>
              </a:spcBef>
              <a:buClr>
                <a:schemeClr val="dk1"/>
              </a:buClr>
              <a:buSzPct val="91666"/>
              <a:buFont typeface="Arial"/>
              <a:buNone/>
            </a:pPr>
            <a:endParaRPr sz="1400" dirty="0">
              <a:solidFill>
                <a:srgbClr val="434343"/>
              </a:solidFill>
              <a:latin typeface="Verdana" charset="0"/>
              <a:ea typeface="Verdana" charset="0"/>
              <a:cs typeface="Verdana" charset="0"/>
              <a:sym typeface="Arial"/>
            </a:endParaRPr>
          </a:p>
          <a:p>
            <a:pPr lvl="0" rtl="0">
              <a:lnSpc>
                <a:spcPct val="115000"/>
              </a:lnSpc>
              <a:spcBef>
                <a:spcPts val="0"/>
              </a:spcBef>
              <a:buNone/>
            </a:pPr>
            <a:endParaRPr sz="1400" dirty="0">
              <a:solidFill>
                <a:srgbClr val="434343"/>
              </a:solidFill>
              <a:latin typeface="Verdana" charset="0"/>
              <a:ea typeface="Verdana" charset="0"/>
              <a:cs typeface="Verdana"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7200" y="205978"/>
            <a:ext cx="8229600" cy="857400"/>
          </a:xfrm>
          <a:prstGeom prst="rect">
            <a:avLst/>
          </a:prstGeom>
        </p:spPr>
        <p:txBody>
          <a:bodyPr lIns="91425" tIns="91425" rIns="91425" bIns="91425" anchor="ctr" anchorCtr="0">
            <a:noAutofit/>
          </a:bodyPr>
          <a:lstStyle/>
          <a:p>
            <a:pPr lvl="0" rtl="0">
              <a:spcBef>
                <a:spcPts val="0"/>
              </a:spcBef>
              <a:buNone/>
            </a:pPr>
            <a:r>
              <a:rPr lang="en" sz="3600" dirty="0" smtClean="0">
                <a:latin typeface="Verdana" charset="0"/>
                <a:ea typeface="Verdana" charset="0"/>
                <a:cs typeface="Verdana" charset="0"/>
              </a:rPr>
              <a:t>Partners </a:t>
            </a:r>
            <a:endParaRPr lang="en" sz="3600" dirty="0">
              <a:latin typeface="Verdana" charset="0"/>
              <a:ea typeface="Verdana" charset="0"/>
              <a:cs typeface="Verdana" charset="0"/>
            </a:endParaRPr>
          </a:p>
        </p:txBody>
      </p:sp>
      <p:sp>
        <p:nvSpPr>
          <p:cNvPr id="93" name="Shape 93"/>
          <p:cNvSpPr txBox="1">
            <a:spLocks noGrp="1"/>
          </p:cNvSpPr>
          <p:nvPr>
            <p:ph type="body" idx="1"/>
          </p:nvPr>
        </p:nvSpPr>
        <p:spPr>
          <a:xfrm>
            <a:off x="457200" y="1200150"/>
            <a:ext cx="8229600" cy="3890100"/>
          </a:xfrm>
          <a:prstGeom prst="rect">
            <a:avLst/>
          </a:prstGeom>
        </p:spPr>
        <p:txBody>
          <a:bodyPr lIns="91425" tIns="91425" rIns="91425" bIns="91425" anchor="t" anchorCtr="0">
            <a:noAutofit/>
          </a:bodyPr>
          <a:lstStyle/>
          <a:p>
            <a:pPr marL="182880" marR="0" lvl="0" algn="l" rtl="0" hangingPunct="0">
              <a:spcBef>
                <a:spcPts val="600"/>
              </a:spcBef>
              <a:spcAft>
                <a:spcPts val="0"/>
              </a:spcAft>
              <a:buSzPct val="100000"/>
              <a:buAutoNum type="arabicPeriod"/>
            </a:pPr>
            <a:r>
              <a:rPr lang="en-US" sz="1600" dirty="0" smtClean="0">
                <a:latin typeface="Verdana" charset="0"/>
                <a:ea typeface="Verdana" charset="0"/>
                <a:cs typeface="Verdana" charset="0"/>
              </a:rPr>
              <a:t> Spotify</a:t>
            </a:r>
            <a:endParaRPr lang="en" sz="1600" dirty="0">
              <a:latin typeface="Verdana" charset="0"/>
              <a:ea typeface="Verdana" charset="0"/>
              <a:cs typeface="Verdana" charset="0"/>
            </a:endParaRPr>
          </a:p>
          <a:p>
            <a:pPr marL="182880" lvl="0" rtl="0" hangingPunct="0">
              <a:spcBef>
                <a:spcPts val="600"/>
              </a:spcBef>
              <a:buSzPct val="100000"/>
              <a:buAutoNum type="arabicPeriod"/>
            </a:pPr>
            <a:r>
              <a:rPr lang="en-US" sz="1600" dirty="0" smtClean="0">
                <a:latin typeface="Verdana" charset="0"/>
                <a:ea typeface="Verdana" charset="0"/>
                <a:cs typeface="Verdana" charset="0"/>
              </a:rPr>
              <a:t> Google</a:t>
            </a:r>
            <a:endParaRPr lang="en" sz="1600" dirty="0">
              <a:latin typeface="Verdana" charset="0"/>
              <a:ea typeface="Verdana" charset="0"/>
              <a:cs typeface="Verdana" charset="0"/>
            </a:endParaRPr>
          </a:p>
          <a:p>
            <a:pPr marL="182880" lvl="0" rtl="0" hangingPunct="0">
              <a:spcBef>
                <a:spcPts val="600"/>
              </a:spcBef>
              <a:buSzPct val="100000"/>
              <a:buAutoNum type="arabicPeriod"/>
            </a:pPr>
            <a:r>
              <a:rPr lang="en-US" sz="1600" dirty="0" smtClean="0">
                <a:latin typeface="Verdana" charset="0"/>
                <a:ea typeface="Verdana" charset="0"/>
                <a:cs typeface="Verdana" charset="0"/>
              </a:rPr>
              <a:t> Square </a:t>
            </a:r>
            <a:r>
              <a:rPr lang="en-US" sz="1600" dirty="0">
                <a:latin typeface="Verdana" charset="0"/>
                <a:ea typeface="Verdana" charset="0"/>
                <a:cs typeface="Verdana" charset="0"/>
              </a:rPr>
              <a:t>Capital</a:t>
            </a:r>
            <a:endParaRPr lang="en" sz="1600" dirty="0">
              <a:latin typeface="Verdana" charset="0"/>
              <a:ea typeface="Verdana" charset="0"/>
              <a:cs typeface="Verdana" charset="0"/>
            </a:endParaRPr>
          </a:p>
          <a:p>
            <a:pPr marL="182880" marR="0" lvl="0" algn="l" rtl="0" hangingPunct="0">
              <a:spcBef>
                <a:spcPts val="600"/>
              </a:spcBef>
              <a:spcAft>
                <a:spcPts val="0"/>
              </a:spcAft>
              <a:buSzPct val="100000"/>
              <a:buAutoNum type="arabicPeriod"/>
            </a:pPr>
            <a:r>
              <a:rPr lang="en-US" sz="1600" dirty="0" smtClean="0">
                <a:latin typeface="Verdana" charset="0"/>
                <a:ea typeface="Verdana" charset="0"/>
                <a:cs typeface="Verdana" charset="0"/>
              </a:rPr>
              <a:t> CCDS </a:t>
            </a:r>
            <a:r>
              <a:rPr lang="en-US" sz="1600" dirty="0">
                <a:latin typeface="Verdana" charset="0"/>
                <a:ea typeface="Verdana" charset="0"/>
                <a:cs typeface="Verdana" charset="0"/>
              </a:rPr>
              <a:t>(MGH)</a:t>
            </a:r>
          </a:p>
          <a:p>
            <a:pPr marL="182880" marR="0" lvl="0" algn="l" rtl="0" hangingPunct="0">
              <a:spcBef>
                <a:spcPts val="600"/>
              </a:spcBef>
              <a:spcAft>
                <a:spcPts val="0"/>
              </a:spcAft>
              <a:buSzPct val="100000"/>
              <a:buAutoNum type="arabicPeriod"/>
            </a:pPr>
            <a:r>
              <a:rPr lang="en-US" sz="1600" dirty="0" smtClean="0">
                <a:latin typeface="Verdana" charset="0"/>
                <a:ea typeface="Verdana" charset="0"/>
                <a:cs typeface="Verdana" charset="0"/>
              </a:rPr>
              <a:t> Associated </a:t>
            </a:r>
            <a:r>
              <a:rPr lang="en-US" sz="1600" dirty="0">
                <a:latin typeface="Verdana" charset="0"/>
                <a:ea typeface="Verdana" charset="0"/>
                <a:cs typeface="Verdana" charset="0"/>
              </a:rPr>
              <a:t>Press</a:t>
            </a:r>
          </a:p>
          <a:p>
            <a:pPr marL="182880" marR="0" lvl="0" algn="l" rtl="0" hangingPunct="0">
              <a:spcBef>
                <a:spcPts val="600"/>
              </a:spcBef>
              <a:spcAft>
                <a:spcPts val="0"/>
              </a:spcAft>
              <a:buSzPct val="100000"/>
              <a:buAutoNum type="arabicPeriod"/>
            </a:pPr>
            <a:r>
              <a:rPr lang="en-US" sz="1600" dirty="0" smtClean="0">
                <a:latin typeface="Verdana" charset="0"/>
                <a:ea typeface="Verdana" charset="0"/>
                <a:cs typeface="Verdana" charset="0"/>
              </a:rPr>
              <a:t> Boston </a:t>
            </a:r>
            <a:r>
              <a:rPr lang="en-US" sz="1600" dirty="0">
                <a:latin typeface="Verdana" charset="0"/>
                <a:ea typeface="Verdana" charset="0"/>
                <a:cs typeface="Verdana" charset="0"/>
              </a:rPr>
              <a:t>Herald</a:t>
            </a:r>
          </a:p>
          <a:p>
            <a:pPr marL="182880" marR="0" lvl="0" algn="l" rtl="0" hangingPunct="0">
              <a:spcBef>
                <a:spcPts val="600"/>
              </a:spcBef>
              <a:spcAft>
                <a:spcPts val="0"/>
              </a:spcAft>
              <a:buSzPct val="100000"/>
              <a:buAutoNum type="arabicPeriod"/>
            </a:pPr>
            <a:r>
              <a:rPr lang="en-US" sz="1600" dirty="0" smtClean="0">
                <a:latin typeface="Verdana" charset="0"/>
                <a:ea typeface="Verdana" charset="0"/>
                <a:cs typeface="Verdana" charset="0"/>
              </a:rPr>
              <a:t> BASF</a:t>
            </a:r>
            <a:endParaRPr lang="en-US" sz="1600" dirty="0">
              <a:latin typeface="Verdana" charset="0"/>
              <a:ea typeface="Verdana" charset="0"/>
              <a:cs typeface="Verdana" charset="0"/>
            </a:endParaRPr>
          </a:p>
          <a:p>
            <a:pPr marL="182880" lvl="0" hangingPunct="0">
              <a:spcBef>
                <a:spcPts val="600"/>
              </a:spcBef>
              <a:buAutoNum type="arabicPeriod"/>
            </a:pPr>
            <a:r>
              <a:rPr lang="en-US" sz="1600" dirty="0" smtClean="0">
                <a:latin typeface="Verdana" charset="0"/>
                <a:ea typeface="Verdana" charset="0"/>
                <a:cs typeface="Verdana" charset="0"/>
              </a:rPr>
              <a:t> </a:t>
            </a:r>
            <a:r>
              <a:rPr lang="en" sz="1600" dirty="0" smtClean="0">
                <a:latin typeface="Verdana" charset="0"/>
                <a:ea typeface="Verdana" charset="0"/>
                <a:cs typeface="Verdana" charset="0"/>
              </a:rPr>
              <a:t>MBTA </a:t>
            </a:r>
            <a:r>
              <a:rPr lang="en" sz="1600" dirty="0">
                <a:latin typeface="Verdana" charset="0"/>
                <a:ea typeface="Verdana" charset="0"/>
                <a:cs typeface="Verdana" charset="0"/>
              </a:rPr>
              <a:t>- Mass Bay Transportation Authority </a:t>
            </a:r>
          </a:p>
          <a:p>
            <a:pPr marL="182880" marR="0" lvl="0" algn="l" rtl="0" hangingPunct="0">
              <a:spcBef>
                <a:spcPts val="600"/>
              </a:spcBef>
              <a:spcAft>
                <a:spcPts val="0"/>
              </a:spcAft>
              <a:buSzPct val="100000"/>
              <a:buAutoNum type="arabicPeriod"/>
            </a:pPr>
            <a:r>
              <a:rPr lang="en-US" sz="1600" dirty="0">
                <a:latin typeface="Verdana" charset="0"/>
                <a:ea typeface="Verdana" charset="0"/>
                <a:cs typeface="Verdana" charset="0"/>
              </a:rPr>
              <a:t> </a:t>
            </a:r>
            <a:r>
              <a:rPr lang="en" sz="1600" dirty="0">
                <a:latin typeface="Verdana" charset="0"/>
                <a:ea typeface="Verdana" charset="0"/>
                <a:cs typeface="Verdana" charset="0"/>
              </a:rPr>
              <a:t>Harvard </a:t>
            </a:r>
            <a:r>
              <a:rPr lang="en" sz="1600" dirty="0">
                <a:latin typeface="Verdana" charset="0"/>
                <a:ea typeface="Verdana" charset="0"/>
                <a:cs typeface="Verdana" charset="0"/>
              </a:rPr>
              <a:t>School of Public </a:t>
            </a:r>
            <a:r>
              <a:rPr lang="en" sz="1600" dirty="0">
                <a:latin typeface="Verdana" charset="0"/>
                <a:ea typeface="Verdana" charset="0"/>
                <a:cs typeface="Verdana" charset="0"/>
              </a:rPr>
              <a:t>Health</a:t>
            </a:r>
            <a:endParaRPr lang="en-US" sz="1600" dirty="0">
              <a:latin typeface="Verdana" charset="0"/>
              <a:ea typeface="Verdana" charset="0"/>
              <a:cs typeface="Verdana" charset="0"/>
            </a:endParaRPr>
          </a:p>
          <a:p>
            <a:pPr marL="182880" hangingPunct="0">
              <a:spcBef>
                <a:spcPts val="600"/>
              </a:spcBef>
              <a:buFont typeface="Calibri"/>
              <a:buAutoNum type="arabicPeriod"/>
            </a:pPr>
            <a:r>
              <a:rPr lang="en-US" sz="1600" dirty="0">
                <a:latin typeface="Verdana" charset="0"/>
                <a:ea typeface="Verdana" charset="0"/>
                <a:cs typeface="Verdana" charset="0"/>
              </a:rPr>
              <a:t> Le </a:t>
            </a:r>
            <a:r>
              <a:rPr lang="en-US" sz="1600" dirty="0" err="1">
                <a:latin typeface="Verdana" charset="0"/>
                <a:ea typeface="Verdana" charset="0"/>
                <a:cs typeface="Verdana" charset="0"/>
              </a:rPr>
              <a:t>Sirenuse</a:t>
            </a:r>
            <a:endParaRPr lang="en-US" sz="1600" dirty="0">
              <a:latin typeface="Verdana" charset="0"/>
              <a:ea typeface="Verdana" charset="0"/>
              <a:cs typeface="Verdana" charset="0"/>
            </a:endParaRPr>
          </a:p>
          <a:p>
            <a:pPr marL="182880" lvl="0" hangingPunct="0">
              <a:spcBef>
                <a:spcPts val="600"/>
              </a:spcBef>
              <a:buAutoNum type="arabicPeriod"/>
            </a:pPr>
            <a:r>
              <a:rPr lang="en-US" sz="1600" dirty="0">
                <a:latin typeface="Verdana" charset="0"/>
                <a:ea typeface="Verdana" charset="0"/>
                <a:cs typeface="Verdana" charset="0"/>
              </a:rPr>
              <a:t> </a:t>
            </a:r>
            <a:r>
              <a:rPr lang="en" sz="1600" dirty="0">
                <a:latin typeface="Verdana" charset="0"/>
                <a:ea typeface="Verdana" charset="0"/>
                <a:cs typeface="Verdana" charset="0"/>
              </a:rPr>
              <a:t>Tribe </a:t>
            </a:r>
            <a:r>
              <a:rPr lang="en" sz="1600" dirty="0">
                <a:latin typeface="Verdana" charset="0"/>
                <a:ea typeface="Verdana" charset="0"/>
                <a:cs typeface="Verdana" charset="0"/>
              </a:rPr>
              <a:t>Dynamics</a:t>
            </a:r>
          </a:p>
          <a:p>
            <a:pPr lvl="0" rtl="0">
              <a:lnSpc>
                <a:spcPct val="120000"/>
              </a:lnSpc>
              <a:spcBef>
                <a:spcPts val="0"/>
              </a:spcBef>
              <a:buNone/>
            </a:pPr>
            <a:endParaRPr sz="1800" b="1" dirty="0">
              <a:highlight>
                <a:srgbClr val="FFFFFF"/>
              </a:highlight>
            </a:endParaRPr>
          </a:p>
          <a:p>
            <a:pPr lvl="0" rtl="0">
              <a:spcBef>
                <a:spcPts val="0"/>
              </a:spcBef>
              <a:buNone/>
            </a:pPr>
            <a:endParaRPr sz="1800" dirty="0">
              <a:highlight>
                <a:srgbClr val="FFFFFF"/>
              </a:highlight>
            </a:endParaRPr>
          </a:p>
          <a:p>
            <a:pPr marL="914400" lvl="0" indent="0" rtl="0">
              <a:spcBef>
                <a:spcPts val="0"/>
              </a:spcBef>
              <a:buNone/>
            </a:pPr>
            <a:endParaRPr sz="1800" u="sng" dirty="0">
              <a:solidFill>
                <a:srgbClr val="0000FF"/>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309600" y="1200150"/>
            <a:ext cx="8377200" cy="3890100"/>
          </a:xfrm>
          <a:prstGeom prst="rect">
            <a:avLst/>
          </a:prstGeom>
        </p:spPr>
        <p:txBody>
          <a:bodyPr lIns="91425" tIns="91425" rIns="91425" bIns="91425" anchor="t" anchorCtr="0">
            <a:noAutofit/>
          </a:bodyPr>
          <a:lstStyle/>
          <a:p>
            <a:pPr marL="0" lvl="0" indent="-69850" rtl="0">
              <a:lnSpc>
                <a:spcPct val="115000"/>
              </a:lnSpc>
              <a:spcBef>
                <a:spcPts val="0"/>
              </a:spcBef>
              <a:buClr>
                <a:schemeClr val="dk1"/>
              </a:buClr>
              <a:buSzPct val="100000"/>
              <a:buFont typeface="Arial"/>
              <a:buNone/>
            </a:pPr>
            <a:r>
              <a:rPr lang="en" sz="1050" b="1" dirty="0">
                <a:solidFill>
                  <a:srgbClr val="252525"/>
                </a:solidFill>
                <a:highlight>
                  <a:srgbClr val="FFFFFF"/>
                </a:highlight>
                <a:latin typeface="Arial"/>
                <a:ea typeface="Arial"/>
                <a:cs typeface="Arial"/>
                <a:sym typeface="Arial"/>
              </a:rPr>
              <a:t>Spotify</a:t>
            </a:r>
            <a:r>
              <a:rPr lang="en" sz="1050" dirty="0">
                <a:solidFill>
                  <a:srgbClr val="252525"/>
                </a:solidFill>
                <a:highlight>
                  <a:srgbClr val="FFFFFF"/>
                </a:highlight>
                <a:latin typeface="Arial"/>
                <a:ea typeface="Arial"/>
                <a:cs typeface="Arial"/>
                <a:sym typeface="Arial"/>
              </a:rPr>
              <a:t> is a </a:t>
            </a:r>
            <a:r>
              <a:rPr lang="en" sz="1050" dirty="0">
                <a:solidFill>
                  <a:srgbClr val="0B0080"/>
                </a:solidFill>
                <a:highlight>
                  <a:srgbClr val="FFFFFF"/>
                </a:highlight>
                <a:latin typeface="Arial"/>
                <a:ea typeface="Arial"/>
                <a:cs typeface="Arial"/>
                <a:sym typeface="Arial"/>
                <a:hlinkClick r:id="rId3"/>
              </a:rPr>
              <a:t>music</a:t>
            </a:r>
            <a:r>
              <a:rPr lang="en" sz="1050" dirty="0">
                <a:solidFill>
                  <a:srgbClr val="252525"/>
                </a:solidFill>
                <a:highlight>
                  <a:srgbClr val="FFFFFF"/>
                </a:highlight>
                <a:latin typeface="Arial"/>
                <a:ea typeface="Arial"/>
                <a:cs typeface="Arial"/>
                <a:sym typeface="Arial"/>
              </a:rPr>
              <a:t>, </a:t>
            </a:r>
            <a:r>
              <a:rPr lang="en" sz="1050" dirty="0">
                <a:solidFill>
                  <a:srgbClr val="0B0080"/>
                </a:solidFill>
                <a:highlight>
                  <a:srgbClr val="FFFFFF"/>
                </a:highlight>
                <a:latin typeface="Arial"/>
                <a:ea typeface="Arial"/>
                <a:cs typeface="Arial"/>
                <a:sym typeface="Arial"/>
                <a:hlinkClick r:id="rId4"/>
              </a:rPr>
              <a:t>podcast</a:t>
            </a:r>
            <a:r>
              <a:rPr lang="en" sz="1050" dirty="0">
                <a:solidFill>
                  <a:srgbClr val="252525"/>
                </a:solidFill>
                <a:highlight>
                  <a:srgbClr val="FFFFFF"/>
                </a:highlight>
                <a:latin typeface="Arial"/>
                <a:ea typeface="Arial"/>
                <a:cs typeface="Arial"/>
                <a:sym typeface="Arial"/>
              </a:rPr>
              <a:t>, and </a:t>
            </a:r>
            <a:r>
              <a:rPr lang="en" sz="1050" dirty="0">
                <a:solidFill>
                  <a:srgbClr val="0B0080"/>
                </a:solidFill>
                <a:highlight>
                  <a:srgbClr val="FFFFFF"/>
                </a:highlight>
                <a:latin typeface="Arial"/>
                <a:ea typeface="Arial"/>
                <a:cs typeface="Arial"/>
                <a:sym typeface="Arial"/>
                <a:hlinkClick r:id="rId5"/>
              </a:rPr>
              <a:t>video</a:t>
            </a:r>
            <a:r>
              <a:rPr lang="en" sz="1050" dirty="0">
                <a:solidFill>
                  <a:srgbClr val="252525"/>
                </a:solidFill>
                <a:highlight>
                  <a:srgbClr val="FFFFFF"/>
                </a:highlight>
                <a:latin typeface="Arial"/>
                <a:ea typeface="Arial"/>
                <a:cs typeface="Arial"/>
                <a:sym typeface="Arial"/>
              </a:rPr>
              <a:t> </a:t>
            </a:r>
            <a:r>
              <a:rPr lang="en" sz="1050" dirty="0">
                <a:solidFill>
                  <a:srgbClr val="0B0080"/>
                </a:solidFill>
                <a:highlight>
                  <a:srgbClr val="FFFFFF"/>
                </a:highlight>
                <a:latin typeface="Arial"/>
                <a:ea typeface="Arial"/>
                <a:cs typeface="Arial"/>
                <a:sym typeface="Arial"/>
                <a:hlinkClick r:id="rId6"/>
              </a:rPr>
              <a:t>streaming service</a:t>
            </a:r>
            <a:r>
              <a:rPr lang="en" sz="1050" dirty="0">
                <a:solidFill>
                  <a:srgbClr val="252525"/>
                </a:solidFill>
                <a:highlight>
                  <a:srgbClr val="FFFFFF"/>
                </a:highlight>
                <a:latin typeface="Arial"/>
                <a:ea typeface="Arial"/>
                <a:cs typeface="Arial"/>
                <a:sym typeface="Arial"/>
              </a:rPr>
              <a:t>. It provides </a:t>
            </a:r>
            <a:r>
              <a:rPr lang="en" sz="1050" dirty="0">
                <a:solidFill>
                  <a:srgbClr val="0B0080"/>
                </a:solidFill>
                <a:highlight>
                  <a:srgbClr val="FFFFFF"/>
                </a:highlight>
                <a:latin typeface="Arial"/>
                <a:ea typeface="Arial"/>
                <a:cs typeface="Arial"/>
                <a:sym typeface="Arial"/>
                <a:hlinkClick r:id="rId7"/>
              </a:rPr>
              <a:t>digital rights management</a:t>
            </a:r>
            <a:r>
              <a:rPr lang="en" sz="1050" dirty="0">
                <a:solidFill>
                  <a:srgbClr val="252525"/>
                </a:solidFill>
                <a:highlight>
                  <a:srgbClr val="FFFFFF"/>
                </a:highlight>
                <a:latin typeface="Arial"/>
                <a:ea typeface="Arial"/>
                <a:cs typeface="Arial"/>
                <a:sym typeface="Arial"/>
              </a:rPr>
              <a:t>-protected content from </a:t>
            </a:r>
            <a:r>
              <a:rPr lang="en" sz="1050" dirty="0">
                <a:solidFill>
                  <a:srgbClr val="0B0080"/>
                </a:solidFill>
                <a:highlight>
                  <a:srgbClr val="FFFFFF"/>
                </a:highlight>
                <a:latin typeface="Arial"/>
                <a:ea typeface="Arial"/>
                <a:cs typeface="Arial"/>
                <a:sym typeface="Arial"/>
                <a:hlinkClick r:id="rId8"/>
              </a:rPr>
              <a:t>record labels</a:t>
            </a:r>
            <a:r>
              <a:rPr lang="en" sz="1050" dirty="0">
                <a:solidFill>
                  <a:srgbClr val="252525"/>
                </a:solidFill>
                <a:highlight>
                  <a:srgbClr val="FFFFFF"/>
                </a:highlight>
                <a:latin typeface="Arial"/>
                <a:ea typeface="Arial"/>
                <a:cs typeface="Arial"/>
                <a:sym typeface="Arial"/>
              </a:rPr>
              <a:t> and media companies. Spotify is a </a:t>
            </a:r>
            <a:r>
              <a:rPr lang="en" sz="1050" dirty="0">
                <a:solidFill>
                  <a:srgbClr val="0B0080"/>
                </a:solidFill>
                <a:highlight>
                  <a:srgbClr val="FFFFFF"/>
                </a:highlight>
                <a:latin typeface="Arial"/>
                <a:ea typeface="Arial"/>
                <a:cs typeface="Arial"/>
                <a:sym typeface="Arial"/>
                <a:hlinkClick r:id="rId9"/>
              </a:rPr>
              <a:t>freemium</a:t>
            </a:r>
            <a:r>
              <a:rPr lang="en" sz="1050" dirty="0">
                <a:solidFill>
                  <a:srgbClr val="252525"/>
                </a:solidFill>
                <a:highlight>
                  <a:srgbClr val="FFFFFF"/>
                </a:highlight>
                <a:latin typeface="Arial"/>
                <a:ea typeface="Arial"/>
                <a:cs typeface="Arial"/>
                <a:sym typeface="Arial"/>
              </a:rPr>
              <a:t> service, meaning that basic services are free with advertisements, with additional features, such as improved streaming quality, offered via paid subscriptions.</a:t>
            </a:r>
          </a:p>
          <a:p>
            <a:pPr marL="0" lvl="0" indent="-69850" rtl="0">
              <a:lnSpc>
                <a:spcPct val="115000"/>
              </a:lnSpc>
              <a:spcBef>
                <a:spcPts val="0"/>
              </a:spcBef>
              <a:buClr>
                <a:schemeClr val="dk1"/>
              </a:buClr>
              <a:buSzPct val="100000"/>
              <a:buFont typeface="Arial"/>
              <a:buNone/>
            </a:pPr>
            <a:endParaRPr sz="1050" dirty="0">
              <a:solidFill>
                <a:srgbClr val="252525"/>
              </a:solidFill>
              <a:highlight>
                <a:srgbClr val="FFFFFF"/>
              </a:highlight>
              <a:latin typeface="Arial"/>
              <a:ea typeface="Arial"/>
              <a:cs typeface="Arial"/>
              <a:sym typeface="Arial"/>
            </a:endParaRPr>
          </a:p>
          <a:p>
            <a:pPr lvl="0" rtl="0">
              <a:lnSpc>
                <a:spcPct val="115000"/>
              </a:lnSpc>
              <a:spcBef>
                <a:spcPts val="0"/>
              </a:spcBef>
              <a:buNone/>
            </a:pPr>
            <a:r>
              <a:rPr lang="en" sz="1100" dirty="0">
                <a:latin typeface="Arial"/>
                <a:ea typeface="Arial"/>
                <a:cs typeface="Arial"/>
                <a:sym typeface="Arial"/>
              </a:rPr>
              <a:t>Using the audio attributes, build a model(s) to predict the genre of any given track. Build a system that retrieves all tracks that best fulfill an arbitrary combination of genres. For example “folk indie rock” should return tracks that best represent the </a:t>
            </a:r>
            <a:r>
              <a:rPr lang="en" sz="1100" b="1" dirty="0">
                <a:latin typeface="Arial"/>
                <a:ea typeface="Arial"/>
                <a:cs typeface="Arial"/>
                <a:sym typeface="Arial"/>
              </a:rPr>
              <a:t>combination </a:t>
            </a:r>
            <a:r>
              <a:rPr lang="en" sz="1100" dirty="0">
                <a:latin typeface="Arial"/>
                <a:ea typeface="Arial"/>
                <a:cs typeface="Arial"/>
                <a:sym typeface="Arial"/>
              </a:rPr>
              <a:t>of those genres.  Base on the user’s preference suggest another track that is acoustically similar. </a:t>
            </a:r>
          </a:p>
          <a:p>
            <a:pPr lvl="0" rtl="0">
              <a:lnSpc>
                <a:spcPct val="115000"/>
              </a:lnSpc>
              <a:spcBef>
                <a:spcPts val="0"/>
              </a:spcBef>
              <a:buNone/>
            </a:pPr>
            <a:endParaRPr sz="1100" dirty="0">
              <a:latin typeface="Arial"/>
              <a:ea typeface="Arial"/>
              <a:cs typeface="Arial"/>
              <a:sym typeface="Arial"/>
            </a:endParaRPr>
          </a:p>
          <a:p>
            <a:pPr marL="0" lvl="0" indent="-69850" rtl="0">
              <a:lnSpc>
                <a:spcPct val="115000"/>
              </a:lnSpc>
              <a:spcBef>
                <a:spcPts val="0"/>
              </a:spcBef>
              <a:buClr>
                <a:schemeClr val="dk1"/>
              </a:buClr>
              <a:buSzPct val="100000"/>
              <a:buFont typeface="Arial"/>
              <a:buNone/>
            </a:pPr>
            <a:endParaRPr sz="1050" dirty="0">
              <a:solidFill>
                <a:srgbClr val="252525"/>
              </a:solidFill>
              <a:highlight>
                <a:srgbClr val="FFFFFF"/>
              </a:highlight>
              <a:latin typeface="Arial"/>
              <a:ea typeface="Arial"/>
              <a:cs typeface="Arial"/>
              <a:sym typeface="Arial"/>
            </a:endParaRPr>
          </a:p>
        </p:txBody>
      </p:sp>
      <p:sp>
        <p:nvSpPr>
          <p:cNvPr id="122" name="Shape 122"/>
          <p:cNvSpPr txBox="1">
            <a:spLocks noGrp="1"/>
          </p:cNvSpPr>
          <p:nvPr>
            <p:ph type="body" idx="1"/>
          </p:nvPr>
        </p:nvSpPr>
        <p:spPr>
          <a:xfrm>
            <a:off x="352600" y="2641625"/>
            <a:ext cx="4642500" cy="2502000"/>
          </a:xfrm>
          <a:prstGeom prst="rect">
            <a:avLst/>
          </a:prstGeom>
        </p:spPr>
        <p:txBody>
          <a:bodyPr lIns="91425" tIns="91425" rIns="91425" bIns="91425" anchor="t" anchorCtr="0">
            <a:noAutofit/>
          </a:bodyPr>
          <a:lstStyle/>
          <a:p>
            <a:pPr marL="0" lvl="0" indent="-69850" rtl="0">
              <a:lnSpc>
                <a:spcPct val="115000"/>
              </a:lnSpc>
              <a:spcBef>
                <a:spcPts val="0"/>
              </a:spcBef>
              <a:buClr>
                <a:schemeClr val="dk1"/>
              </a:buClr>
              <a:buSzPct val="100000"/>
              <a:buFont typeface="Arial"/>
              <a:buNone/>
            </a:pPr>
            <a:r>
              <a:rPr lang="en" sz="1100" b="1" dirty="0">
                <a:latin typeface="Arial"/>
                <a:ea typeface="Arial"/>
                <a:cs typeface="Arial"/>
                <a:sym typeface="Arial"/>
              </a:rPr>
              <a:t>Data</a:t>
            </a:r>
            <a:r>
              <a:rPr lang="en" sz="1100" dirty="0">
                <a:latin typeface="Arial"/>
                <a:ea typeface="Arial"/>
                <a:cs typeface="Arial"/>
                <a:sym typeface="Arial"/>
              </a:rPr>
              <a:t>:</a:t>
            </a:r>
            <a:r>
              <a:rPr lang="en" sz="1100" b="1" dirty="0">
                <a:latin typeface="Arial"/>
                <a:ea typeface="Arial"/>
                <a:cs typeface="Arial"/>
                <a:sym typeface="Arial"/>
              </a:rPr>
              <a:t> </a:t>
            </a:r>
            <a:r>
              <a:rPr lang="en" sz="1100" b="1" u="sng" dirty="0">
                <a:solidFill>
                  <a:srgbClr val="1155CC"/>
                </a:solidFill>
                <a:latin typeface="Arial"/>
                <a:ea typeface="Arial"/>
                <a:cs typeface="Arial"/>
                <a:sym typeface="Arial"/>
                <a:hlinkClick r:id="rId10"/>
              </a:rPr>
              <a:t>Million Song Dataset </a:t>
            </a:r>
            <a:r>
              <a:rPr lang="en" sz="1100" b="1" dirty="0">
                <a:latin typeface="Arial"/>
                <a:ea typeface="Arial"/>
                <a:cs typeface="Arial"/>
                <a:sym typeface="Arial"/>
              </a:rPr>
              <a:t>(MSD),  </a:t>
            </a:r>
            <a:r>
              <a:rPr lang="en" sz="1100" b="1" u="sng" dirty="0">
                <a:solidFill>
                  <a:srgbClr val="1155CC"/>
                </a:solidFill>
                <a:latin typeface="Arial"/>
                <a:ea typeface="Arial"/>
                <a:cs typeface="Arial"/>
                <a:sym typeface="Arial"/>
                <a:hlinkClick r:id="rId11"/>
              </a:rPr>
              <a:t>MSD Publication</a:t>
            </a:r>
            <a:r>
              <a:rPr lang="en" sz="1100" b="1" dirty="0">
                <a:latin typeface="Arial"/>
                <a:ea typeface="Arial"/>
                <a:cs typeface="Arial"/>
                <a:sym typeface="Arial"/>
              </a:rPr>
              <a:t>  </a:t>
            </a:r>
          </a:p>
          <a:p>
            <a:pPr marL="0" lvl="0" indent="-69850" rtl="0">
              <a:lnSpc>
                <a:spcPct val="115000"/>
              </a:lnSpc>
              <a:spcBef>
                <a:spcPts val="0"/>
              </a:spcBef>
              <a:buClr>
                <a:schemeClr val="dk1"/>
              </a:buClr>
              <a:buSzPct val="100000"/>
              <a:buFont typeface="Arial"/>
              <a:buNone/>
            </a:pPr>
            <a:endParaRPr sz="1100" dirty="0">
              <a:latin typeface="Arial"/>
              <a:ea typeface="Arial"/>
              <a:cs typeface="Arial"/>
              <a:sym typeface="Arial"/>
            </a:endParaRPr>
          </a:p>
          <a:p>
            <a:pPr marL="0" lvl="0" indent="-69850" rtl="0">
              <a:lnSpc>
                <a:spcPct val="115000"/>
              </a:lnSpc>
              <a:spcBef>
                <a:spcPts val="0"/>
              </a:spcBef>
              <a:buClr>
                <a:schemeClr val="dk1"/>
              </a:buClr>
              <a:buSzPct val="100000"/>
              <a:buFont typeface="Arial"/>
              <a:buNone/>
            </a:pPr>
            <a:r>
              <a:rPr lang="en" sz="1100" b="1" dirty="0">
                <a:latin typeface="Arial"/>
                <a:ea typeface="Arial"/>
                <a:cs typeface="Arial"/>
                <a:sym typeface="Arial"/>
              </a:rPr>
              <a:t>Skills</a:t>
            </a:r>
            <a:r>
              <a:rPr lang="en" sz="1100" dirty="0">
                <a:latin typeface="Arial"/>
                <a:ea typeface="Arial"/>
                <a:cs typeface="Arial"/>
                <a:sym typeface="Arial"/>
              </a:rPr>
              <a:t>: Signal </a:t>
            </a:r>
            <a:r>
              <a:rPr lang="en" sz="1100" dirty="0" smtClean="0">
                <a:latin typeface="Arial"/>
                <a:ea typeface="Arial"/>
                <a:cs typeface="Arial"/>
                <a:sym typeface="Arial"/>
              </a:rPr>
              <a:t>processing </a:t>
            </a:r>
            <a:r>
              <a:rPr lang="en" sz="1100" dirty="0">
                <a:latin typeface="Arial"/>
                <a:ea typeface="Arial"/>
                <a:cs typeface="Arial"/>
                <a:sym typeface="Arial"/>
              </a:rPr>
              <a:t>time series analysis, predictive models and times series database</a:t>
            </a:r>
          </a:p>
          <a:p>
            <a:pPr marL="0" lvl="0" indent="-69850" rtl="0">
              <a:lnSpc>
                <a:spcPct val="115000"/>
              </a:lnSpc>
              <a:spcBef>
                <a:spcPts val="0"/>
              </a:spcBef>
              <a:buClr>
                <a:schemeClr val="dk1"/>
              </a:buClr>
              <a:buSzPct val="100000"/>
              <a:buFont typeface="Arial"/>
              <a:buNone/>
            </a:pPr>
            <a:endParaRPr sz="1100" dirty="0">
              <a:latin typeface="Arial"/>
              <a:ea typeface="Arial"/>
              <a:cs typeface="Arial"/>
              <a:sym typeface="Arial"/>
            </a:endParaRPr>
          </a:p>
          <a:p>
            <a:pPr marL="0" lvl="0" indent="-69850" rtl="0">
              <a:lnSpc>
                <a:spcPct val="115000"/>
              </a:lnSpc>
              <a:spcBef>
                <a:spcPts val="0"/>
              </a:spcBef>
              <a:buClr>
                <a:schemeClr val="dk1"/>
              </a:buClr>
              <a:buSzPct val="100000"/>
              <a:buFont typeface="Arial"/>
              <a:buNone/>
            </a:pPr>
            <a:endParaRPr sz="1100" dirty="0">
              <a:latin typeface="Arial"/>
              <a:ea typeface="Arial"/>
              <a:cs typeface="Arial"/>
              <a:sym typeface="Arial"/>
            </a:endParaRPr>
          </a:p>
          <a:p>
            <a:pPr marL="0" lvl="0" indent="-69850" rtl="0">
              <a:lnSpc>
                <a:spcPct val="115000"/>
              </a:lnSpc>
              <a:spcBef>
                <a:spcPts val="0"/>
              </a:spcBef>
              <a:buClr>
                <a:schemeClr val="dk1"/>
              </a:buClr>
              <a:buSzPct val="100000"/>
              <a:buFont typeface="Arial"/>
              <a:buNone/>
            </a:pPr>
            <a:endParaRPr sz="1100" dirty="0">
              <a:latin typeface="Arial"/>
              <a:ea typeface="Arial"/>
              <a:cs typeface="Arial"/>
              <a:sym typeface="Arial"/>
            </a:endParaRPr>
          </a:p>
          <a:p>
            <a:pPr marL="0" lvl="0" indent="-69850" rtl="0">
              <a:lnSpc>
                <a:spcPct val="115000"/>
              </a:lnSpc>
              <a:spcBef>
                <a:spcPts val="0"/>
              </a:spcBef>
              <a:buClr>
                <a:schemeClr val="dk1"/>
              </a:buClr>
              <a:buSzPct val="100000"/>
              <a:buFont typeface="Arial"/>
              <a:buNone/>
            </a:pPr>
            <a:endParaRPr sz="1100" dirty="0">
              <a:latin typeface="Arial"/>
              <a:ea typeface="Arial"/>
              <a:cs typeface="Arial"/>
              <a:sym typeface="Arial"/>
            </a:endParaRPr>
          </a:p>
          <a:p>
            <a:pPr marL="0" marR="0" lvl="0" indent="-69850" algn="l" rtl="0">
              <a:lnSpc>
                <a:spcPct val="115000"/>
              </a:lnSpc>
              <a:spcBef>
                <a:spcPts val="0"/>
              </a:spcBef>
              <a:spcAft>
                <a:spcPts val="0"/>
              </a:spcAft>
              <a:buClr>
                <a:schemeClr val="dk1"/>
              </a:buClr>
              <a:buSzPct val="100000"/>
              <a:buFont typeface="Arial"/>
              <a:buNone/>
            </a:pPr>
            <a:r>
              <a:rPr lang="en" sz="1100" b="1" dirty="0">
                <a:latin typeface="Arial"/>
                <a:ea typeface="Arial"/>
                <a:cs typeface="Arial"/>
                <a:sym typeface="Arial"/>
              </a:rPr>
              <a:t>TF</a:t>
            </a:r>
            <a:r>
              <a:rPr lang="en" sz="1100" dirty="0">
                <a:latin typeface="Arial"/>
                <a:ea typeface="Arial"/>
                <a:cs typeface="Arial"/>
                <a:sym typeface="Arial"/>
              </a:rPr>
              <a:t>: </a:t>
            </a:r>
            <a:r>
              <a:rPr lang="en-US" sz="1100" dirty="0" smtClean="0">
                <a:latin typeface="Arial"/>
                <a:ea typeface="Arial"/>
                <a:cs typeface="Arial"/>
                <a:sym typeface="Arial"/>
              </a:rPr>
              <a:t>Patrick </a:t>
            </a:r>
            <a:r>
              <a:rPr lang="en-US" sz="1100" dirty="0" err="1" smtClean="0">
                <a:latin typeface="Arial"/>
                <a:ea typeface="Arial"/>
                <a:cs typeface="Arial"/>
                <a:sym typeface="Arial"/>
              </a:rPr>
              <a:t>Ohiomoba</a:t>
            </a:r>
            <a:endParaRPr lang="en-US" sz="1100" dirty="0" smtClean="0">
              <a:latin typeface="Arial"/>
              <a:ea typeface="Arial"/>
              <a:cs typeface="Arial"/>
              <a:sym typeface="Arial"/>
            </a:endParaRPr>
          </a:p>
          <a:p>
            <a:pPr marL="0" marR="0" lvl="0" indent="-69850" algn="l" rtl="0">
              <a:lnSpc>
                <a:spcPct val="115000"/>
              </a:lnSpc>
              <a:spcBef>
                <a:spcPts val="0"/>
              </a:spcBef>
              <a:spcAft>
                <a:spcPts val="0"/>
              </a:spcAft>
              <a:buClr>
                <a:schemeClr val="dk1"/>
              </a:buClr>
              <a:buSzPct val="100000"/>
              <a:buFont typeface="Arial"/>
              <a:buNone/>
            </a:pPr>
            <a:r>
              <a:rPr lang="en" sz="1100" b="1" dirty="0" smtClean="0">
                <a:latin typeface="Arial"/>
                <a:ea typeface="Arial"/>
                <a:cs typeface="Arial"/>
                <a:sym typeface="Arial"/>
              </a:rPr>
              <a:t>Contact</a:t>
            </a:r>
            <a:r>
              <a:rPr lang="en" sz="1100" dirty="0">
                <a:latin typeface="Arial"/>
                <a:ea typeface="Arial"/>
                <a:cs typeface="Arial"/>
                <a:sym typeface="Arial"/>
              </a:rPr>
              <a:t>: Aparna Kumar </a:t>
            </a:r>
            <a:r>
              <a:rPr lang="en" sz="1100" dirty="0">
                <a:latin typeface="Arial"/>
                <a:ea typeface="Arial"/>
                <a:cs typeface="Arial"/>
                <a:sym typeface="Arial"/>
                <a:hlinkClick r:id="rId12"/>
              </a:rPr>
              <a:t>aparna@spotify.com</a:t>
            </a:r>
          </a:p>
          <a:p>
            <a:pPr marL="0" marR="0" lvl="0" indent="-69850" algn="l" rtl="0">
              <a:lnSpc>
                <a:spcPct val="115000"/>
              </a:lnSpc>
              <a:spcBef>
                <a:spcPts val="0"/>
              </a:spcBef>
              <a:spcAft>
                <a:spcPts val="0"/>
              </a:spcAft>
              <a:buClr>
                <a:schemeClr val="dk1"/>
              </a:buClr>
              <a:buSzPct val="100000"/>
              <a:buFont typeface="Arial"/>
              <a:buNone/>
            </a:pPr>
            <a:r>
              <a:rPr lang="en" sz="1100" b="1" dirty="0">
                <a:latin typeface="Arial"/>
                <a:ea typeface="Arial"/>
                <a:cs typeface="Arial"/>
                <a:sym typeface="Arial"/>
              </a:rPr>
              <a:t>Openness</a:t>
            </a:r>
            <a:r>
              <a:rPr lang="en" sz="1100" dirty="0">
                <a:latin typeface="Arial"/>
                <a:ea typeface="Arial"/>
                <a:cs typeface="Arial"/>
                <a:sym typeface="Arial"/>
              </a:rPr>
              <a:t>: High </a:t>
            </a:r>
          </a:p>
          <a:p>
            <a:pPr marL="0" marR="0" lvl="0" indent="-69850" algn="l" rtl="0">
              <a:lnSpc>
                <a:spcPct val="115000"/>
              </a:lnSpc>
              <a:spcBef>
                <a:spcPts val="0"/>
              </a:spcBef>
              <a:spcAft>
                <a:spcPts val="0"/>
              </a:spcAft>
              <a:buClr>
                <a:schemeClr val="dk1"/>
              </a:buClr>
              <a:buSzPct val="100000"/>
              <a:buFont typeface="Arial"/>
              <a:buNone/>
            </a:pPr>
            <a:r>
              <a:rPr lang="en" sz="1100" b="1" dirty="0">
                <a:latin typeface="Arial"/>
                <a:ea typeface="Arial"/>
                <a:cs typeface="Arial"/>
                <a:sym typeface="Arial"/>
              </a:rPr>
              <a:t>Engagement</a:t>
            </a:r>
            <a:r>
              <a:rPr lang="en" sz="1100" dirty="0">
                <a:latin typeface="Arial"/>
                <a:ea typeface="Arial"/>
                <a:cs typeface="Arial"/>
                <a:sym typeface="Arial"/>
              </a:rPr>
              <a:t>: Medium</a:t>
            </a:r>
          </a:p>
          <a:p>
            <a:pPr marL="0" lvl="0" indent="-69850" rtl="0">
              <a:lnSpc>
                <a:spcPct val="115000"/>
              </a:lnSpc>
              <a:spcBef>
                <a:spcPts val="0"/>
              </a:spcBef>
              <a:buClr>
                <a:schemeClr val="dk1"/>
              </a:buClr>
              <a:buSzPct val="100000"/>
              <a:buFont typeface="Arial"/>
              <a:buNone/>
            </a:pPr>
            <a:endParaRPr sz="1100" dirty="0">
              <a:solidFill>
                <a:srgbClr val="1155CC"/>
              </a:solidFill>
              <a:highlight>
                <a:srgbClr val="FFFFFF"/>
              </a:highlight>
            </a:endParaRPr>
          </a:p>
        </p:txBody>
      </p:sp>
      <p:pic>
        <p:nvPicPr>
          <p:cNvPr id="123" name="Shape 123"/>
          <p:cNvPicPr preferRelativeResize="0"/>
          <p:nvPr/>
        </p:nvPicPr>
        <p:blipFill>
          <a:blip r:embed="rId13">
            <a:alphaModFix/>
          </a:blip>
          <a:stretch>
            <a:fillRect/>
          </a:stretch>
        </p:blipFill>
        <p:spPr>
          <a:xfrm>
            <a:off x="352600" y="43960"/>
            <a:ext cx="2771800" cy="1077922"/>
          </a:xfrm>
          <a:prstGeom prst="rect">
            <a:avLst/>
          </a:prstGeom>
          <a:noFill/>
          <a:ln>
            <a:noFill/>
          </a:ln>
        </p:spPr>
      </p:pic>
      <p:pic>
        <p:nvPicPr>
          <p:cNvPr id="124" name="Shape 124"/>
          <p:cNvPicPr preferRelativeResize="0"/>
          <p:nvPr/>
        </p:nvPicPr>
        <p:blipFill>
          <a:blip r:embed="rId14">
            <a:alphaModFix/>
          </a:blip>
          <a:stretch>
            <a:fillRect/>
          </a:stretch>
        </p:blipFill>
        <p:spPr>
          <a:xfrm>
            <a:off x="4914700" y="3021224"/>
            <a:ext cx="3969551" cy="18207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457200" y="1200150"/>
            <a:ext cx="8229600" cy="3890100"/>
          </a:xfrm>
          <a:prstGeom prst="rect">
            <a:avLst/>
          </a:prstGeom>
        </p:spPr>
        <p:txBody>
          <a:bodyPr lIns="91425" tIns="91425" rIns="91425" bIns="91425" anchor="t" anchorCtr="0">
            <a:noAutofit/>
          </a:bodyPr>
          <a:lstStyle/>
          <a:p>
            <a:pPr lvl="0" rtl="0">
              <a:lnSpc>
                <a:spcPct val="115000"/>
              </a:lnSpc>
              <a:spcBef>
                <a:spcPts val="0"/>
              </a:spcBef>
              <a:buNone/>
            </a:pPr>
            <a:endParaRPr lang="en" sz="1100" dirty="0">
              <a:latin typeface="Arial"/>
              <a:ea typeface="Arial"/>
              <a:cs typeface="Arial"/>
              <a:sym typeface="Arial"/>
            </a:endParaRPr>
          </a:p>
        </p:txBody>
      </p:sp>
      <p:pic>
        <p:nvPicPr>
          <p:cNvPr id="4" name="Picture 3"/>
          <p:cNvPicPr>
            <a:picLocks noChangeAspect="1"/>
          </p:cNvPicPr>
          <p:nvPr/>
        </p:nvPicPr>
        <p:blipFill>
          <a:blip r:embed="rId3"/>
          <a:stretch>
            <a:fillRect/>
          </a:stretch>
        </p:blipFill>
        <p:spPr>
          <a:xfrm>
            <a:off x="457200" y="0"/>
            <a:ext cx="7988300" cy="10922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457200" y="1200150"/>
            <a:ext cx="8229600" cy="3890100"/>
          </a:xfrm>
          <a:prstGeom prst="rect">
            <a:avLst/>
          </a:prstGeom>
        </p:spPr>
        <p:txBody>
          <a:bodyPr lIns="91425" tIns="91425" rIns="91425" bIns="91425" anchor="t" anchorCtr="0">
            <a:noAutofit/>
          </a:bodyPr>
          <a:lstStyle/>
          <a:p>
            <a:pPr lvl="0" rtl="0">
              <a:lnSpc>
                <a:spcPct val="115000"/>
              </a:lnSpc>
              <a:spcBef>
                <a:spcPts val="0"/>
              </a:spcBef>
              <a:buNone/>
            </a:pPr>
            <a:r>
              <a:rPr lang="en" sz="1000">
                <a:latin typeface="Arial"/>
                <a:ea typeface="Arial"/>
                <a:cs typeface="Arial"/>
                <a:sym typeface="Arial"/>
              </a:rPr>
              <a:t>The Como project will focus on the city of Como, a small medieval town beautifully located on Lake Como in Northern Italy, with a large walking area in the downtown district and along the lakeshore. </a:t>
            </a:r>
          </a:p>
          <a:p>
            <a:pPr lvl="0" rtl="0">
              <a:lnSpc>
                <a:spcPct val="115000"/>
              </a:lnSpc>
              <a:spcBef>
                <a:spcPts val="0"/>
              </a:spcBef>
              <a:buNone/>
            </a:pPr>
            <a:endParaRPr sz="1000">
              <a:latin typeface="Arial"/>
              <a:ea typeface="Arial"/>
              <a:cs typeface="Arial"/>
              <a:sym typeface="Arial"/>
            </a:endParaRPr>
          </a:p>
          <a:p>
            <a:pPr lvl="0" rtl="0">
              <a:lnSpc>
                <a:spcPct val="115000"/>
              </a:lnSpc>
              <a:spcBef>
                <a:spcPts val="0"/>
              </a:spcBef>
              <a:buClr>
                <a:schemeClr val="dk1"/>
              </a:buClr>
              <a:buSzPct val="110000"/>
              <a:buFont typeface="Arial"/>
              <a:buNone/>
            </a:pPr>
            <a:r>
              <a:rPr lang="en" sz="1000">
                <a:latin typeface="Arial"/>
                <a:ea typeface="Arial"/>
                <a:cs typeface="Arial"/>
                <a:sym typeface="Arial"/>
              </a:rPr>
              <a:t>The project consists of collecting and analyzing data about the city and the way people live and move in it by integrating multiple and diverse data sources. The problems to be addressed are:</a:t>
            </a:r>
          </a:p>
          <a:p>
            <a:pPr marL="457200" lvl="0" indent="-292100" rtl="0">
              <a:lnSpc>
                <a:spcPct val="115000"/>
              </a:lnSpc>
              <a:spcBef>
                <a:spcPts val="0"/>
              </a:spcBef>
              <a:buSzPct val="100000"/>
              <a:buFont typeface="Arial"/>
            </a:pPr>
            <a:r>
              <a:rPr lang="en" sz="1000">
                <a:latin typeface="Arial"/>
                <a:ea typeface="Arial"/>
                <a:cs typeface="Arial"/>
                <a:sym typeface="Arial"/>
              </a:rPr>
              <a:t>Providing a reliable estimate of the overall picture of people density </a:t>
            </a:r>
          </a:p>
          <a:p>
            <a:pPr marL="457200" lvl="0" indent="-292100" rtl="0">
              <a:lnSpc>
                <a:spcPct val="115000"/>
              </a:lnSpc>
              <a:spcBef>
                <a:spcPts val="0"/>
              </a:spcBef>
              <a:buSzPct val="100000"/>
              <a:buFont typeface="Arial"/>
            </a:pPr>
            <a:r>
              <a:rPr lang="en" sz="1000">
                <a:latin typeface="Arial"/>
                <a:ea typeface="Arial"/>
                <a:cs typeface="Arial"/>
                <a:sym typeface="Arial"/>
              </a:rPr>
              <a:t>Predicting the impact of future events positioned in time and space </a:t>
            </a:r>
          </a:p>
          <a:p>
            <a:pPr marL="457200" lvl="0" indent="-292100" rtl="0">
              <a:lnSpc>
                <a:spcPct val="115000"/>
              </a:lnSpc>
              <a:spcBef>
                <a:spcPts val="0"/>
              </a:spcBef>
              <a:buSzPct val="100000"/>
              <a:buFont typeface="Arial"/>
            </a:pPr>
            <a:r>
              <a:rPr lang="en" sz="1000">
                <a:latin typeface="Arial"/>
                <a:ea typeface="Arial"/>
                <a:cs typeface="Arial"/>
                <a:sym typeface="Arial"/>
              </a:rPr>
              <a:t>Given a constrained budget and a cost model for sensors deployment</a:t>
            </a:r>
          </a:p>
          <a:p>
            <a:pPr lvl="0" rtl="0">
              <a:lnSpc>
                <a:spcPct val="115000"/>
              </a:lnSpc>
              <a:spcBef>
                <a:spcPts val="0"/>
              </a:spcBef>
              <a:buNone/>
            </a:pPr>
            <a:endParaRPr sz="1000">
              <a:latin typeface="Arial"/>
              <a:ea typeface="Arial"/>
              <a:cs typeface="Arial"/>
              <a:sym typeface="Arial"/>
            </a:endParaRPr>
          </a:p>
          <a:p>
            <a:pPr lvl="0" rtl="0">
              <a:lnSpc>
                <a:spcPct val="115000"/>
              </a:lnSpc>
              <a:spcBef>
                <a:spcPts val="0"/>
              </a:spcBef>
              <a:buNone/>
            </a:pPr>
            <a:r>
              <a:rPr lang="en" sz="1000" b="1">
                <a:latin typeface="Arial"/>
                <a:ea typeface="Arial"/>
                <a:cs typeface="Arial"/>
                <a:sym typeface="Arial"/>
              </a:rPr>
              <a:t>Data: </a:t>
            </a:r>
          </a:p>
          <a:p>
            <a:pPr marL="457200" lvl="0" indent="-292100" rtl="0">
              <a:lnSpc>
                <a:spcPct val="115000"/>
              </a:lnSpc>
              <a:spcBef>
                <a:spcPts val="0"/>
              </a:spcBef>
              <a:buSzPct val="100000"/>
              <a:buFont typeface="Arial"/>
            </a:pPr>
            <a:r>
              <a:rPr lang="en" sz="1000">
                <a:latin typeface="Arial"/>
                <a:ea typeface="Arial"/>
                <a:cs typeface="Arial"/>
                <a:sym typeface="Arial"/>
              </a:rPr>
              <a:t>social media data (possibly geo-located)</a:t>
            </a:r>
          </a:p>
          <a:p>
            <a:pPr marL="457200" lvl="0" indent="-292100" rtl="0">
              <a:lnSpc>
                <a:spcPct val="115000"/>
              </a:lnSpc>
              <a:spcBef>
                <a:spcPts val="0"/>
              </a:spcBef>
              <a:buSzPct val="100000"/>
              <a:buFont typeface="Arial"/>
            </a:pPr>
            <a:r>
              <a:rPr lang="en" sz="1000">
                <a:latin typeface="Arial"/>
                <a:ea typeface="Arial"/>
                <a:cs typeface="Arial"/>
                <a:sym typeface="Arial"/>
              </a:rPr>
              <a:t>mobile phone data </a:t>
            </a:r>
          </a:p>
          <a:p>
            <a:pPr marL="457200" lvl="0" indent="-292100" rtl="0">
              <a:lnSpc>
                <a:spcPct val="115000"/>
              </a:lnSpc>
              <a:spcBef>
                <a:spcPts val="0"/>
              </a:spcBef>
              <a:buSzPct val="100000"/>
              <a:buFont typeface="Arial"/>
            </a:pPr>
            <a:r>
              <a:rPr lang="en" sz="1000">
                <a:latin typeface="Arial"/>
                <a:ea typeface="Arial"/>
                <a:cs typeface="Arial"/>
                <a:sym typeface="Arial"/>
              </a:rPr>
              <a:t>city-wide wifi logs, information about parking occupancy, </a:t>
            </a:r>
          </a:p>
          <a:p>
            <a:pPr marL="457200" lvl="0" indent="-292100" rtl="0">
              <a:lnSpc>
                <a:spcPct val="115000"/>
              </a:lnSpc>
              <a:spcBef>
                <a:spcPts val="0"/>
              </a:spcBef>
              <a:buSzPct val="100000"/>
              <a:buFont typeface="Arial"/>
            </a:pPr>
            <a:r>
              <a:rPr lang="en" sz="1000">
                <a:latin typeface="Arial"/>
                <a:ea typeface="Arial"/>
                <a:cs typeface="Arial"/>
                <a:sym typeface="Arial"/>
              </a:rPr>
              <a:t>data from sensors that measure the actual number of people walking </a:t>
            </a:r>
          </a:p>
          <a:p>
            <a:pPr lvl="0" indent="457200" rtl="0">
              <a:lnSpc>
                <a:spcPct val="115000"/>
              </a:lnSpc>
              <a:spcBef>
                <a:spcPts val="0"/>
              </a:spcBef>
              <a:buNone/>
            </a:pPr>
            <a:r>
              <a:rPr lang="en" sz="1000">
                <a:latin typeface="Arial"/>
                <a:ea typeface="Arial"/>
                <a:cs typeface="Arial"/>
                <a:sym typeface="Arial"/>
              </a:rPr>
              <a:t>through some specific sections of the city</a:t>
            </a:r>
          </a:p>
          <a:p>
            <a:pPr lvl="0" indent="457200" rtl="0">
              <a:lnSpc>
                <a:spcPct val="115000"/>
              </a:lnSpc>
              <a:spcBef>
                <a:spcPts val="0"/>
              </a:spcBef>
              <a:buNone/>
            </a:pPr>
            <a:endParaRPr sz="1000">
              <a:latin typeface="Arial"/>
              <a:ea typeface="Arial"/>
              <a:cs typeface="Arial"/>
              <a:sym typeface="Arial"/>
            </a:endParaRPr>
          </a:p>
          <a:p>
            <a:pPr marL="0" lvl="0" indent="0" rtl="0">
              <a:lnSpc>
                <a:spcPct val="115000"/>
              </a:lnSpc>
              <a:spcBef>
                <a:spcPts val="0"/>
              </a:spcBef>
              <a:buNone/>
            </a:pPr>
            <a:r>
              <a:rPr lang="en" sz="1000" b="1">
                <a:latin typeface="Arial"/>
                <a:ea typeface="Arial"/>
                <a:cs typeface="Arial"/>
                <a:sym typeface="Arial"/>
              </a:rPr>
              <a:t>Skills: </a:t>
            </a:r>
          </a:p>
          <a:p>
            <a:pPr marL="0" lvl="0" indent="0" rtl="0">
              <a:lnSpc>
                <a:spcPct val="115000"/>
              </a:lnSpc>
              <a:spcBef>
                <a:spcPts val="0"/>
              </a:spcBef>
              <a:buNone/>
            </a:pPr>
            <a:r>
              <a:rPr lang="en" sz="1000">
                <a:latin typeface="Arial"/>
                <a:ea typeface="Arial"/>
                <a:cs typeface="Arial"/>
                <a:sym typeface="Arial"/>
              </a:rPr>
              <a:t>	Data management and cleaning, ML and experimental design</a:t>
            </a:r>
          </a:p>
          <a:p>
            <a:pPr marL="0" lvl="0" indent="0" rtl="0">
              <a:lnSpc>
                <a:spcPct val="115000"/>
              </a:lnSpc>
              <a:spcBef>
                <a:spcPts val="0"/>
              </a:spcBef>
              <a:buNone/>
            </a:pPr>
            <a:r>
              <a:rPr lang="en" sz="1000" b="1">
                <a:latin typeface="Arial"/>
                <a:ea typeface="Arial"/>
                <a:cs typeface="Arial"/>
                <a:sym typeface="Arial"/>
              </a:rPr>
              <a:t>Contact:</a:t>
            </a:r>
            <a:r>
              <a:rPr lang="en" sz="1000">
                <a:latin typeface="Arial"/>
                <a:ea typeface="Arial"/>
                <a:cs typeface="Arial"/>
                <a:sym typeface="Arial"/>
              </a:rPr>
              <a:t> Marco Brambila: brambil@gmail.com </a:t>
            </a:r>
          </a:p>
          <a:p>
            <a:pPr marL="0" lvl="0" indent="0" rtl="0">
              <a:lnSpc>
                <a:spcPct val="115000"/>
              </a:lnSpc>
              <a:spcBef>
                <a:spcPts val="0"/>
              </a:spcBef>
              <a:buNone/>
            </a:pPr>
            <a:r>
              <a:rPr lang="en" sz="1000" b="1">
                <a:latin typeface="Arial"/>
                <a:ea typeface="Arial"/>
                <a:cs typeface="Arial"/>
                <a:sym typeface="Arial"/>
              </a:rPr>
              <a:t>TF: </a:t>
            </a:r>
            <a:r>
              <a:rPr lang="en" sz="1000">
                <a:latin typeface="Arial"/>
                <a:ea typeface="Arial"/>
                <a:cs typeface="Arial"/>
                <a:sym typeface="Arial"/>
              </a:rPr>
              <a:t>Isaac Slavitt</a:t>
            </a:r>
          </a:p>
          <a:p>
            <a:pPr marL="0" lvl="0" indent="0" rtl="0">
              <a:lnSpc>
                <a:spcPct val="115000"/>
              </a:lnSpc>
              <a:spcBef>
                <a:spcPts val="0"/>
              </a:spcBef>
              <a:buNone/>
            </a:pPr>
            <a:r>
              <a:rPr lang="en" sz="1000" b="1">
                <a:latin typeface="Arial"/>
                <a:ea typeface="Arial"/>
                <a:cs typeface="Arial"/>
                <a:sym typeface="Arial"/>
              </a:rPr>
              <a:t>Openness</a:t>
            </a:r>
            <a:r>
              <a:rPr lang="en" sz="1000">
                <a:latin typeface="Arial"/>
                <a:ea typeface="Arial"/>
                <a:cs typeface="Arial"/>
                <a:sym typeface="Arial"/>
              </a:rPr>
              <a:t>: High</a:t>
            </a:r>
          </a:p>
          <a:p>
            <a:pPr marL="0" lvl="0" indent="0" rtl="0">
              <a:lnSpc>
                <a:spcPct val="115000"/>
              </a:lnSpc>
              <a:spcBef>
                <a:spcPts val="0"/>
              </a:spcBef>
              <a:buNone/>
            </a:pPr>
            <a:r>
              <a:rPr lang="en" sz="1000" b="1">
                <a:latin typeface="Arial"/>
                <a:ea typeface="Arial"/>
                <a:cs typeface="Arial"/>
                <a:sym typeface="Arial"/>
              </a:rPr>
              <a:t>Engagement</a:t>
            </a:r>
            <a:r>
              <a:rPr lang="en" sz="1000">
                <a:latin typeface="Arial"/>
                <a:ea typeface="Arial"/>
                <a:cs typeface="Arial"/>
                <a:sym typeface="Arial"/>
              </a:rPr>
              <a:t>: Medium-High</a:t>
            </a:r>
          </a:p>
          <a:p>
            <a:pPr marL="0" lvl="0" indent="-69850" rtl="0">
              <a:lnSpc>
                <a:spcPct val="115000"/>
              </a:lnSpc>
              <a:spcBef>
                <a:spcPts val="0"/>
              </a:spcBef>
              <a:buClr>
                <a:schemeClr val="dk1"/>
              </a:buClr>
              <a:buSzPct val="110000"/>
              <a:buFont typeface="Arial"/>
              <a:buNone/>
            </a:pPr>
            <a:r>
              <a:rPr lang="en" sz="1000">
                <a:latin typeface="Arial"/>
                <a:ea typeface="Arial"/>
                <a:cs typeface="Arial"/>
                <a:sym typeface="Arial"/>
              </a:rPr>
              <a:t>	</a:t>
            </a:r>
          </a:p>
        </p:txBody>
      </p:sp>
      <p:pic>
        <p:nvPicPr>
          <p:cNvPr id="3" name="Picture 2"/>
          <p:cNvPicPr>
            <a:picLocks noChangeAspect="1"/>
          </p:cNvPicPr>
          <p:nvPr/>
        </p:nvPicPr>
        <p:blipFill>
          <a:blip r:embed="rId3"/>
          <a:stretch>
            <a:fillRect/>
          </a:stretch>
        </p:blipFill>
        <p:spPr>
          <a:xfrm>
            <a:off x="363415" y="-136322"/>
            <a:ext cx="3276600" cy="1398016"/>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aper-plane">
  <a:themeElements>
    <a:clrScheme name="Custom 354">
      <a:dk1>
        <a:srgbClr val="000000"/>
      </a:dk1>
      <a:lt1>
        <a:srgbClr val="FFFFFF"/>
      </a:lt1>
      <a:dk2>
        <a:srgbClr val="30182B"/>
      </a:dk2>
      <a:lt2>
        <a:srgbClr val="DFDFDF"/>
      </a:lt2>
      <a:accent1>
        <a:srgbClr val="592D50"/>
      </a:accent1>
      <a:accent2>
        <a:srgbClr val="D3A67A"/>
      </a:accent2>
      <a:accent3>
        <a:srgbClr val="45485F"/>
      </a:accent3>
      <a:accent4>
        <a:srgbClr val="6B9756"/>
      </a:accent4>
      <a:accent5>
        <a:srgbClr val="7D576E"/>
      </a:accent5>
      <a:accent6>
        <a:srgbClr val="4C1A23"/>
      </a:accent6>
      <a:hlink>
        <a:srgbClr val="511E3E"/>
      </a:hlink>
      <a:folHlink>
        <a:srgbClr val="9EA0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798</TotalTime>
  <Words>2178</Words>
  <Application>Microsoft Macintosh PowerPoint</Application>
  <PresentationFormat>On-screen Show (16:9)</PresentationFormat>
  <Paragraphs>234</Paragraphs>
  <Slides>21</Slides>
  <Notes>21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Verdana</vt:lpstr>
      <vt:lpstr>Ubuntu</vt:lpstr>
      <vt:lpstr>Arial</vt:lpstr>
      <vt:lpstr>Calibri</vt:lpstr>
      <vt:lpstr>Georgia</vt:lpstr>
      <vt:lpstr>paper-plane</vt:lpstr>
      <vt:lpstr>simple-light</vt:lpstr>
      <vt:lpstr>PowerPoint Presentation</vt:lpstr>
      <vt:lpstr>What is the course about</vt:lpstr>
      <vt:lpstr>The essence </vt:lpstr>
      <vt:lpstr>Feedback </vt:lpstr>
      <vt:lpstr>Teaching Staff</vt:lpstr>
      <vt:lpstr>Partners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Semester: meetings and deliverables </vt:lpstr>
      <vt:lpstr>Semester: meetings and deliverables </vt:lpstr>
      <vt:lpstr>Tutorials and Guest Lectures</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21</cp:revision>
  <dcterms:modified xsi:type="dcterms:W3CDTF">2018-01-23T15:52:35Z</dcterms:modified>
</cp:coreProperties>
</file>